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94" r:id="rId5"/>
    <p:sldMasterId id="2147483813" r:id="rId6"/>
  </p:sldMasterIdLst>
  <p:notesMasterIdLst>
    <p:notesMasterId r:id="rId43"/>
  </p:notesMasterIdLst>
  <p:sldIdLst>
    <p:sldId id="256" r:id="rId7"/>
    <p:sldId id="556" r:id="rId8"/>
    <p:sldId id="693" r:id="rId9"/>
    <p:sldId id="703" r:id="rId10"/>
    <p:sldId id="695" r:id="rId11"/>
    <p:sldId id="696" r:id="rId12"/>
    <p:sldId id="697" r:id="rId13"/>
    <p:sldId id="698" r:id="rId14"/>
    <p:sldId id="699" r:id="rId15"/>
    <p:sldId id="700" r:id="rId16"/>
    <p:sldId id="701" r:id="rId17"/>
    <p:sldId id="702" r:id="rId18"/>
    <p:sldId id="678" r:id="rId19"/>
    <p:sldId id="608" r:id="rId20"/>
    <p:sldId id="609" r:id="rId21"/>
    <p:sldId id="610" r:id="rId22"/>
    <p:sldId id="611" r:id="rId23"/>
    <p:sldId id="612" r:id="rId24"/>
    <p:sldId id="613" r:id="rId25"/>
    <p:sldId id="614" r:id="rId26"/>
    <p:sldId id="615" r:id="rId27"/>
    <p:sldId id="616" r:id="rId28"/>
    <p:sldId id="617" r:id="rId29"/>
    <p:sldId id="694" r:id="rId30"/>
    <p:sldId id="621" r:id="rId31"/>
    <p:sldId id="629" r:id="rId32"/>
    <p:sldId id="630" r:id="rId33"/>
    <p:sldId id="683" r:id="rId34"/>
    <p:sldId id="682" r:id="rId35"/>
    <p:sldId id="661" r:id="rId36"/>
    <p:sldId id="662" r:id="rId37"/>
    <p:sldId id="663" r:id="rId38"/>
    <p:sldId id="664" r:id="rId39"/>
    <p:sldId id="665" r:id="rId40"/>
    <p:sldId id="687" r:id="rId41"/>
    <p:sldId id="605" r:id="rId42"/>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 id="693"/>
            <p14:sldId id="703"/>
          </p14:sldIdLst>
        </p14:section>
        <p14:section name="SQL" id="{58682F00-8079-4ACE-9A2B-7AB2130D1F7D}">
          <p14:sldIdLst>
            <p14:sldId id="695"/>
            <p14:sldId id="696"/>
            <p14:sldId id="697"/>
            <p14:sldId id="698"/>
            <p14:sldId id="699"/>
            <p14:sldId id="700"/>
            <p14:sldId id="701"/>
            <p14:sldId id="702"/>
          </p14:sldIdLst>
        </p14:section>
        <p14:section name="Content" id="{31F9149E-C170-4E61-8C32-78FBFFDAEC9C}">
          <p14:sldIdLst>
            <p14:sldId id="678"/>
            <p14:sldId id="608"/>
            <p14:sldId id="609"/>
            <p14:sldId id="610"/>
            <p14:sldId id="611"/>
            <p14:sldId id="612"/>
            <p14:sldId id="613"/>
            <p14:sldId id="614"/>
            <p14:sldId id="615"/>
            <p14:sldId id="616"/>
            <p14:sldId id="617"/>
            <p14:sldId id="694"/>
            <p14:sldId id="621"/>
            <p14:sldId id="629"/>
            <p14:sldId id="630"/>
            <p14:sldId id="683"/>
            <p14:sldId id="682"/>
            <p14:sldId id="661"/>
            <p14:sldId id="662"/>
            <p14:sldId id="663"/>
            <p14:sldId id="664"/>
            <p14:sldId id="665"/>
            <p14:sldId id="687"/>
          </p14:sldIdLst>
        </p14:section>
        <p14:section name="Exit" id="{26D33BE0-B19C-465D-8801-1598009CC099}">
          <p14:sldIdLst>
            <p14:sldId id="60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EE"/>
    <a:srgbClr val="007DDA"/>
    <a:srgbClr val="0971BA"/>
    <a:srgbClr val="343434"/>
    <a:srgbClr val="19396C"/>
    <a:srgbClr val="081C23"/>
    <a:srgbClr val="F15A29"/>
    <a:srgbClr val="92D050"/>
    <a:srgbClr val="AC75D5"/>
    <a:srgbClr val="7F49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62471" autoAdjust="0"/>
  </p:normalViewPr>
  <p:slideViewPr>
    <p:cSldViewPr snapToGrid="0">
      <p:cViewPr varScale="1">
        <p:scale>
          <a:sx n="72" d="100"/>
          <a:sy n="72" d="100"/>
        </p:scale>
        <p:origin x="2070" y="78"/>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notesMaster" Target="notesMasters/notesMaster1.xml"/><Relationship Id="rId4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5/23/2015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msdn.microsoft.com/en-us/library/dd179451.aspx"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msdn.microsoft.com/en-us/library/dd179467.aspx" TargetMode="External"/><Relationship Id="rId4" Type="http://schemas.openxmlformats.org/officeDocument/2006/relationships/hyperlink" Target="http://msdn.microsoft.com/en-us/library/dd135726.aspx"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msdn.microsoft.com/en-us/library/dd179451.aspx"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msdn.microsoft.com/en-us/library/ee691975.aspx"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msdn.microsoft.com/en-us/library/dd179440.aspx"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msdn.microsoft.com/en-us/library/ee691975.aspx" TargetMode="External"/><Relationship Id="rId4" Type="http://schemas.openxmlformats.org/officeDocument/2006/relationships/hyperlink" Target="http://msdn.microsoft.com/en-us/library/dd179451.aspx"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Infrastructure</a:t>
            </a:r>
            <a:r>
              <a:rPr lang="en-US" baseline="0" dirty="0" smtClean="0"/>
              <a:t> - </a:t>
            </a:r>
            <a:r>
              <a:rPr lang="en-US" dirty="0" smtClean="0"/>
              <a:t>The infrastructure layer represents the IT administration of the physical hardware and operating systems that support the services layer.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658632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To understand the actual architecture</a:t>
            </a:r>
            <a:r>
              <a:rPr lang="en-US" baseline="0" dirty="0" smtClean="0">
                <a:effectLst/>
                <a:latin typeface="Segoe UI" panose="020B0502040204020203" pitchFamily="34" charset="0"/>
              </a:rPr>
              <a:t> that provides the enterprise-ready SQL Database service.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Developers have spent years working</a:t>
            </a:r>
            <a:r>
              <a:rPr lang="en-US" baseline="0" dirty="0" smtClean="0">
                <a:effectLst/>
              </a:rPr>
              <a:t> with their technology of choice, and Microsoft wanted to ensure that the technologies and tools you use today will continue to work with SQL Database without learning a whole new set of technologies.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Familiar technology</a:t>
            </a:r>
            <a:r>
              <a:rPr lang="en-US" baseline="0" dirty="0" smtClean="0">
                <a:effectLst/>
                <a:latin typeface="Segoe UI" panose="020B0502040204020203" pitchFamily="34" charset="0"/>
              </a:rPr>
              <a:t> and tools</a:t>
            </a:r>
          </a:p>
          <a:p>
            <a:pPr rtl="0"/>
            <a:r>
              <a:rPr lang="en-US" baseline="0" dirty="0" smtClean="0">
                <a:effectLst/>
                <a:latin typeface="Segoe UI" panose="020B0502040204020203" pitchFamily="34" charset="0"/>
              </a:rPr>
              <a:t>Similar architecture as that of on-premises</a:t>
            </a:r>
            <a:endParaRPr lang="en-US" dirty="0" smtClean="0">
              <a:effectLst/>
            </a:endParaRPr>
          </a:p>
          <a:p>
            <a:pPr rtl="0"/>
            <a:r>
              <a:rPr lang="en-US" dirty="0" smtClean="0">
                <a:effectLst/>
                <a:latin typeface="Segoe UI" panose="020B0502040204020203" pitchFamily="34" charset="0"/>
              </a:rPr>
              <a:t>Additional layer providing</a:t>
            </a:r>
            <a:r>
              <a:rPr lang="en-US" baseline="0" dirty="0" smtClean="0">
                <a:effectLst/>
                <a:latin typeface="Segoe UI" panose="020B0502040204020203" pitchFamily="34" charset="0"/>
              </a:rPr>
              <a:t> server and database partitioning, client connection routing, and billing. </a:t>
            </a:r>
          </a:p>
          <a:p>
            <a:pPr rtl="0"/>
            <a:r>
              <a:rPr lang="en-US" baseline="0" dirty="0" smtClean="0">
                <a:effectLst/>
                <a:latin typeface="Segoe UI" panose="020B0502040204020203" pitchFamily="34" charset="0"/>
              </a:rPr>
              <a:t>Same great SQL Server technology on the backend.</a:t>
            </a:r>
          </a:p>
          <a:p>
            <a:pPr rtl="0"/>
            <a:r>
              <a:rPr lang="en-US" baseline="0" dirty="0" smtClean="0">
                <a:effectLst/>
                <a:latin typeface="Segoe UI" panose="020B0502040204020203" pitchFamily="34" charset="0"/>
              </a:rPr>
              <a:t>Additional services (SQL Database Fabric) to ensure SLAs are met and to ensure optimum performance.</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975584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NZ" sz="1200" b="0" i="0" u="none" strike="noStrike" kern="1200" baseline="0" dirty="0" smtClean="0">
                <a:solidFill>
                  <a:schemeClr val="tx1"/>
                </a:solidFill>
                <a:latin typeface="Segoe UI Light" pitchFamily="34" charset="0"/>
                <a:ea typeface="+mn-ea"/>
                <a:cs typeface="+mn-cs"/>
              </a:rPr>
              <a:t>A BLOB (binary large object) is a datatype that can store binary data. Blobs are typically images, audio or other multimedia objects, though sometimes binary executable code is stored as a blob.</a:t>
            </a:r>
          </a:p>
          <a:p>
            <a:pPr marL="0" marR="0" indent="0" algn="l" defTabSz="914400" rtl="0" eaLnBrk="1" fontAlgn="auto" latinLnBrk="0" hangingPunct="1">
              <a:lnSpc>
                <a:spcPct val="100000"/>
              </a:lnSpc>
              <a:spcBef>
                <a:spcPts val="0"/>
              </a:spcBef>
              <a:spcAft>
                <a:spcPts val="0"/>
              </a:spcAft>
              <a:buClrTx/>
              <a:buSzTx/>
              <a:buFontTx/>
              <a:buNone/>
              <a:tabLst/>
              <a:defRPr/>
            </a:pPr>
            <a:endParaRPr lang="sv-SE"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Storing</a:t>
            </a:r>
            <a:r>
              <a:rPr lang="sv-SE" baseline="0" dirty="0" smtClean="0"/>
              <a:t> files in the Cloud is perhaps the most fundamental of jobs. In Azure Storage you can store both individual files and VHD drives used to back harddisks on Virtual Machines.</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13</a:t>
            </a:fld>
            <a:endParaRPr lang="en-US"/>
          </a:p>
        </p:txBody>
      </p:sp>
    </p:spTree>
    <p:extLst>
      <p:ext uri="{BB962C8B-B14F-4D97-AF65-F5344CB8AC3E}">
        <p14:creationId xmlns:p14="http://schemas.microsoft.com/office/powerpoint/2010/main" val="37420758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Notes:</a:t>
            </a:r>
          </a:p>
          <a:p>
            <a:r>
              <a:rPr lang="en-NZ" sz="1200" kern="1200" dirty="0" smtClean="0">
                <a:solidFill>
                  <a:schemeClr val="tx1"/>
                </a:solidFill>
                <a:effectLst/>
                <a:latin typeface="+mn-lt"/>
                <a:ea typeface="+mn-ea"/>
                <a:cs typeface="+mn-cs"/>
              </a:rPr>
              <a:t>Page blobs - think of it as disk - Random access blob - 1TB</a:t>
            </a:r>
          </a:p>
          <a:p>
            <a:r>
              <a:rPr lang="en-NZ" sz="1200" kern="1200" dirty="0" smtClean="0">
                <a:solidFill>
                  <a:schemeClr val="tx1"/>
                </a:solidFill>
                <a:effectLst/>
                <a:latin typeface="+mn-lt"/>
                <a:ea typeface="+mn-ea"/>
                <a:cs typeface="+mn-cs"/>
              </a:rPr>
              <a:t>Blob blobs - cheaper - any type of data - 200GB</a:t>
            </a:r>
          </a:p>
          <a:p>
            <a:endParaRPr lang="en-US" b="0" dirty="0" smtClean="0"/>
          </a:p>
          <a:p>
            <a:endParaRPr lang="en-US" b="1" dirty="0" smtClean="0"/>
          </a:p>
          <a:p>
            <a:r>
              <a:rPr lang="en-US" b="1" dirty="0" smtClean="0"/>
              <a:t>Slide Objective</a:t>
            </a:r>
          </a:p>
          <a:p>
            <a:r>
              <a:rPr lang="en-US" b="0" dirty="0" smtClean="0"/>
              <a:t>Understand that there are two</a:t>
            </a:r>
            <a:r>
              <a:rPr lang="en-US" b="0" baseline="0" dirty="0" smtClean="0"/>
              <a:t> </a:t>
            </a:r>
            <a:r>
              <a:rPr lang="en-US" b="0" dirty="0" smtClean="0"/>
              <a:t>blob types</a:t>
            </a:r>
          </a:p>
          <a:p>
            <a:endParaRPr lang="en-US" b="0" dirty="0" smtClean="0"/>
          </a:p>
          <a:p>
            <a:endParaRPr lang="en-US" b="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3369387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Slide Objective</a:t>
            </a:r>
          </a:p>
          <a:p>
            <a:r>
              <a:rPr lang="en-US" b="0" dirty="0" smtClean="0"/>
              <a:t>Understand block</a:t>
            </a:r>
            <a:r>
              <a:rPr lang="en-US" b="0" baseline="0" dirty="0" smtClean="0"/>
              <a:t> </a:t>
            </a:r>
            <a:r>
              <a:rPr lang="en-US" b="0" dirty="0" smtClean="0"/>
              <a:t>blob</a:t>
            </a:r>
          </a:p>
          <a:p>
            <a:endParaRPr lang="en-US" b="0" dirty="0" smtClean="0"/>
          </a:p>
          <a:p>
            <a:r>
              <a:rPr lang="en-US" b="1" dirty="0" smtClean="0"/>
              <a:t>Speaker Notes</a:t>
            </a:r>
          </a:p>
          <a:p>
            <a:endParaRPr lang="en-US" dirty="0" smtClean="0"/>
          </a:p>
          <a:p>
            <a:pPr marL="171450" indent="-171450">
              <a:buFont typeface="Arial" pitchFamily="34" charset="0"/>
              <a:buChar char="•"/>
            </a:pPr>
            <a:r>
              <a:rPr lang="en-NZ" dirty="0" smtClean="0"/>
              <a:t>Block blobs are comprised of blocks, each of which is identified by a block ID. </a:t>
            </a:r>
          </a:p>
          <a:p>
            <a:pPr marL="171450" indent="-171450">
              <a:buFont typeface="Arial" pitchFamily="34" charset="0"/>
              <a:buChar char="•"/>
            </a:pPr>
            <a:r>
              <a:rPr lang="en-NZ" dirty="0" smtClean="0"/>
              <a:t>You create or modify a block blob by uploading a set of blocks and committing them by their block IDs. </a:t>
            </a:r>
          </a:p>
          <a:p>
            <a:pPr marL="384431" lvl="1" indent="-171450">
              <a:buFont typeface="Arial" pitchFamily="34" charset="0"/>
              <a:buChar char="•"/>
            </a:pPr>
            <a:r>
              <a:rPr lang="en-NZ" dirty="0" smtClean="0"/>
              <a:t>If you are uploading a block blob that is no more than 64 MB in size, you can also upload it in its entirety with a single </a:t>
            </a:r>
            <a:r>
              <a:rPr lang="en-NZ" dirty="0" smtClean="0">
                <a:hlinkClick r:id="rId3"/>
              </a:rPr>
              <a:t>Put Blob</a:t>
            </a:r>
            <a:r>
              <a:rPr lang="en-NZ" dirty="0" smtClean="0"/>
              <a:t> operation.</a:t>
            </a:r>
          </a:p>
          <a:p>
            <a:pPr marL="171450" indent="-171450">
              <a:buFont typeface="Arial" pitchFamily="34" charset="0"/>
              <a:buChar char="•"/>
            </a:pPr>
            <a:r>
              <a:rPr lang="en-NZ" dirty="0" smtClean="0"/>
              <a:t>When you upload a block to Microsoft Azure using the </a:t>
            </a:r>
            <a:r>
              <a:rPr lang="en-NZ" dirty="0" smtClean="0">
                <a:hlinkClick r:id="rId4"/>
              </a:rPr>
              <a:t>Put Block</a:t>
            </a:r>
            <a:r>
              <a:rPr lang="en-NZ" dirty="0" smtClean="0"/>
              <a:t> operation, it is associated with the specified block blob, but it does not become part of the blob until you call the </a:t>
            </a:r>
            <a:r>
              <a:rPr lang="en-NZ" dirty="0" smtClean="0">
                <a:hlinkClick r:id="rId5"/>
              </a:rPr>
              <a:t>Put Block List</a:t>
            </a:r>
            <a:r>
              <a:rPr lang="en-NZ" dirty="0" smtClean="0"/>
              <a:t> operation and include the block's ID. </a:t>
            </a:r>
          </a:p>
          <a:p>
            <a:pPr marL="384431" lvl="1" indent="-171450">
              <a:buFont typeface="Arial" pitchFamily="34" charset="0"/>
              <a:buChar char="•"/>
            </a:pPr>
            <a:r>
              <a:rPr lang="en-NZ" dirty="0" smtClean="0"/>
              <a:t>The block remains in an uncommitted state until it is specifically committed. Writing to a block blob is thus always a two-step process.</a:t>
            </a:r>
          </a:p>
          <a:p>
            <a:pPr marL="171450" indent="-171450">
              <a:buFont typeface="Arial" pitchFamily="34" charset="0"/>
              <a:buChar char="•"/>
            </a:pPr>
            <a:r>
              <a:rPr lang="en-NZ" dirty="0" smtClean="0"/>
              <a:t>Each block can be a maximum of 4 MB in size. The maximum size for a block blob in version 2009-09-19 is 200 GB, or up to 50,000 blocks.</a:t>
            </a:r>
          </a:p>
          <a:p>
            <a:pPr marL="0" indent="0">
              <a:buFont typeface="Arial" pitchFamily="34" charset="0"/>
              <a:buNone/>
            </a:pPr>
            <a:endParaRPr lang="en-US" baseline="0" dirty="0" smtClean="0"/>
          </a:p>
          <a:p>
            <a:r>
              <a:rPr lang="en-US" b="1" baseline="0" dirty="0" smtClean="0"/>
              <a:t>Notes</a:t>
            </a:r>
          </a:p>
          <a:p>
            <a:r>
              <a:rPr lang="en-US" dirty="0" smtClean="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36125145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Slide Objective</a:t>
            </a:r>
          </a:p>
          <a:p>
            <a:r>
              <a:rPr lang="en-US" b="0" dirty="0" smtClean="0"/>
              <a:t>Understand page blob</a:t>
            </a:r>
          </a:p>
          <a:p>
            <a:endParaRPr lang="en-US" b="0" dirty="0" smtClean="0"/>
          </a:p>
          <a:p>
            <a:r>
              <a:rPr lang="en-US" b="1" dirty="0" smtClean="0"/>
              <a:t>Speaker Notes</a:t>
            </a:r>
          </a:p>
          <a:p>
            <a:pPr marL="0" indent="0">
              <a:buFont typeface="Arial" pitchFamily="34" charset="0"/>
              <a:buNone/>
            </a:pPr>
            <a:endParaRPr lang="en-NZ" baseline="0" dirty="0" smtClean="0"/>
          </a:p>
          <a:p>
            <a:pPr marL="171450" indent="-171450">
              <a:buFont typeface="Arial" pitchFamily="34" charset="0"/>
              <a:buChar char="•"/>
            </a:pPr>
            <a:r>
              <a:rPr lang="en-NZ" dirty="0" smtClean="0"/>
              <a:t>Page blobs are a collection of pages. </a:t>
            </a:r>
          </a:p>
          <a:p>
            <a:pPr marL="384431" lvl="1" indent="-171450">
              <a:buFont typeface="Arial" pitchFamily="34" charset="0"/>
              <a:buChar char="•"/>
            </a:pPr>
            <a:r>
              <a:rPr lang="en-NZ" dirty="0" smtClean="0"/>
              <a:t>A page is a range of data that is identified by its offset from the start of the blob. </a:t>
            </a:r>
          </a:p>
          <a:p>
            <a:pPr marL="171450" indent="-171450">
              <a:buFont typeface="Arial" pitchFamily="34" charset="0"/>
              <a:buChar char="•"/>
            </a:pPr>
            <a:r>
              <a:rPr lang="en-NZ" dirty="0" smtClean="0"/>
              <a:t>To create a page blob, you initialize the page blob by calling </a:t>
            </a:r>
            <a:r>
              <a:rPr lang="en-NZ" dirty="0" smtClean="0">
                <a:hlinkClick r:id="rId3"/>
              </a:rPr>
              <a:t>Put Blob</a:t>
            </a:r>
            <a:r>
              <a:rPr lang="en-NZ" dirty="0" smtClean="0"/>
              <a:t> and specifying its maximum size. </a:t>
            </a:r>
          </a:p>
          <a:p>
            <a:pPr marL="171450" indent="-171450">
              <a:buFont typeface="Arial" pitchFamily="34" charset="0"/>
              <a:buChar char="•"/>
            </a:pPr>
            <a:r>
              <a:rPr lang="en-NZ" dirty="0" smtClean="0"/>
              <a:t>To add content to or update a page blob, you call the </a:t>
            </a:r>
            <a:r>
              <a:rPr lang="en-NZ" dirty="0" smtClean="0">
                <a:hlinkClick r:id="rId4"/>
              </a:rPr>
              <a:t>Put Page</a:t>
            </a:r>
            <a:r>
              <a:rPr lang="en-NZ" dirty="0" smtClean="0"/>
              <a:t> operation to modify a page or range of pages by specifying an offset and range. All pages must align 512-byte page boundaries.</a:t>
            </a:r>
          </a:p>
          <a:p>
            <a:pPr marL="384431" lvl="1" indent="-171450">
              <a:buFont typeface="Arial" pitchFamily="34" charset="0"/>
              <a:buChar char="•"/>
            </a:pPr>
            <a:r>
              <a:rPr lang="en-NZ" dirty="0" smtClean="0"/>
              <a:t>Unlike writes to block blobs, writes to page blobs happen in-place and are immediately committed to the blob.</a:t>
            </a:r>
          </a:p>
          <a:p>
            <a:pPr marL="171450" indent="-171450">
              <a:buFont typeface="Arial" pitchFamily="34" charset="0"/>
              <a:buChar char="•"/>
            </a:pPr>
            <a:r>
              <a:rPr lang="en-NZ" dirty="0" smtClean="0"/>
              <a:t>The maximum size for a page blob is 1 TB. </a:t>
            </a:r>
          </a:p>
          <a:p>
            <a:pPr marL="384431" lvl="1" indent="-171450">
              <a:buFont typeface="Arial" pitchFamily="34" charset="0"/>
              <a:buChar char="•"/>
            </a:pPr>
            <a:r>
              <a:rPr lang="en-NZ" dirty="0" smtClean="0"/>
              <a:t>A page written to a page blob may be up to 1 TB in size</a:t>
            </a:r>
            <a:r>
              <a:rPr lang="en-NZ" baseline="0" dirty="0" smtClean="0"/>
              <a:t> but will typically be much smaller</a:t>
            </a:r>
            <a:endParaRPr lang="en-NZ" dirty="0" smtClean="0"/>
          </a:p>
          <a:p>
            <a:pPr marL="171450" indent="-171450">
              <a:buFont typeface="Arial" pitchFamily="34" charset="0"/>
              <a:buChar char="•"/>
            </a:pPr>
            <a:endParaRPr lang="en-US" baseline="0" dirty="0" smtClean="0"/>
          </a:p>
          <a:p>
            <a:r>
              <a:rPr lang="en-US" b="1" baseline="0" dirty="0" smtClean="0"/>
              <a:t>Notes</a:t>
            </a:r>
          </a:p>
          <a:p>
            <a:r>
              <a:rPr lang="en-US" dirty="0" smtClean="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288388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pPr marL="171450" indent="-171450">
              <a:buFont typeface="Arial" pitchFamily="34" charset="0"/>
              <a:buChar char="•"/>
            </a:pPr>
            <a:r>
              <a:rPr lang="en-NZ" dirty="0" smtClean="0"/>
              <a:t>The Blob service provides storage for entities, such as binary files and text files. </a:t>
            </a:r>
          </a:p>
          <a:p>
            <a:pPr marL="171450" indent="-171450">
              <a:buFont typeface="Arial" pitchFamily="34" charset="0"/>
              <a:buChar char="•"/>
            </a:pPr>
            <a:r>
              <a:rPr lang="en-NZ" dirty="0" smtClean="0"/>
              <a:t>The REST API for the Blob service exposes two resources: </a:t>
            </a:r>
          </a:p>
          <a:p>
            <a:pPr marL="384431" lvl="1" indent="-171450">
              <a:buFont typeface="Arial" pitchFamily="34" charset="0"/>
              <a:buChar char="•"/>
            </a:pPr>
            <a:r>
              <a:rPr lang="en-NZ" dirty="0" smtClean="0"/>
              <a:t>Containers </a:t>
            </a:r>
          </a:p>
          <a:p>
            <a:pPr marL="384431" lvl="1" indent="-171450">
              <a:buFont typeface="Arial" pitchFamily="34" charset="0"/>
              <a:buChar char="•"/>
            </a:pPr>
            <a:r>
              <a:rPr lang="en-NZ" dirty="0" smtClean="0"/>
              <a:t>Blobs. </a:t>
            </a:r>
          </a:p>
          <a:p>
            <a:pPr marL="384431" lvl="1" indent="-171450">
              <a:buFont typeface="Arial" pitchFamily="34" charset="0"/>
              <a:buChar char="•"/>
            </a:pPr>
            <a:r>
              <a:rPr lang="en-NZ" dirty="0" smtClean="0"/>
              <a:t>A container is a set of blobs; every blob must belong to a container. </a:t>
            </a:r>
          </a:p>
          <a:p>
            <a:pPr marL="171450" lvl="0" indent="-171450">
              <a:buFont typeface="Arial" pitchFamily="34" charset="0"/>
              <a:buChar char="•"/>
            </a:pPr>
            <a:r>
              <a:rPr lang="en-NZ" dirty="0" smtClean="0"/>
              <a:t>The Blob service defines two types of blobs:</a:t>
            </a:r>
          </a:p>
          <a:p>
            <a:pPr marL="384431" lvl="1" indent="-171450">
              <a:buFont typeface="Arial" pitchFamily="34" charset="0"/>
              <a:buChar char="•"/>
            </a:pPr>
            <a:r>
              <a:rPr lang="en-NZ" dirty="0" smtClean="0"/>
              <a:t>Block blobs, which are optimized for streaming. </a:t>
            </a:r>
          </a:p>
          <a:p>
            <a:pPr marL="384431" lvl="1" indent="-171450">
              <a:buFont typeface="Arial" pitchFamily="34" charset="0"/>
              <a:buChar char="•"/>
            </a:pPr>
            <a:r>
              <a:rPr lang="en-NZ" dirty="0" smtClean="0"/>
              <a:t>Page blobs, which are optimized for random read/write operations and which provide the ability to write to a range of bytes in a blob. </a:t>
            </a:r>
          </a:p>
          <a:p>
            <a:pPr marL="171450" lvl="0" indent="-171450">
              <a:buFont typeface="Arial" pitchFamily="34" charset="0"/>
              <a:buChar char="•"/>
            </a:pPr>
            <a:endParaRPr lang="en-NZ" dirty="0" smtClean="0"/>
          </a:p>
          <a:p>
            <a:pPr marL="171450" lvl="0" indent="-171450">
              <a:buFont typeface="Arial" pitchFamily="34" charset="0"/>
              <a:buChar char="•"/>
            </a:pPr>
            <a:r>
              <a:rPr lang="en-NZ" dirty="0" smtClean="0"/>
              <a:t>Blobs can be read by calling the </a:t>
            </a:r>
            <a:r>
              <a:rPr lang="en-NZ" dirty="0" smtClean="0">
                <a:hlinkClick r:id="rId3"/>
              </a:rPr>
              <a:t>Get Blob</a:t>
            </a:r>
            <a:r>
              <a:rPr lang="en-NZ" dirty="0" smtClean="0"/>
              <a:t> operation. A client may read the entire blob, or an arbitrary range of bytes. </a:t>
            </a:r>
          </a:p>
          <a:p>
            <a:pPr marL="171450" lvl="0" indent="-171450">
              <a:buFont typeface="Arial" pitchFamily="34" charset="0"/>
              <a:buChar char="•"/>
            </a:pPr>
            <a:endParaRPr lang="en-NZ" dirty="0" smtClean="0"/>
          </a:p>
          <a:p>
            <a:pPr marL="171450" lvl="0" indent="-171450">
              <a:buFont typeface="Arial" pitchFamily="34" charset="0"/>
              <a:buChar char="•"/>
            </a:pPr>
            <a:r>
              <a:rPr lang="en-NZ" dirty="0" smtClean="0"/>
              <a:t>Block blobs less than or equal to 64 MB in size can be uploaded by calling the </a:t>
            </a:r>
            <a:r>
              <a:rPr lang="en-NZ" dirty="0" smtClean="0">
                <a:hlinkClick r:id="rId4"/>
              </a:rPr>
              <a:t>Put Blob</a:t>
            </a:r>
            <a:r>
              <a:rPr lang="en-NZ" dirty="0" smtClean="0"/>
              <a:t> operation. </a:t>
            </a:r>
          </a:p>
          <a:p>
            <a:pPr marL="171450" lvl="0" indent="-171450">
              <a:buFont typeface="Arial" pitchFamily="34" charset="0"/>
              <a:buChar char="•"/>
            </a:pPr>
            <a:r>
              <a:rPr lang="en-NZ" dirty="0" smtClean="0"/>
              <a:t>Block blobs larger than 64 MB must be uploaded as a set of blocks, each of which must be less than or equal to 4 MB in size. </a:t>
            </a:r>
            <a:br>
              <a:rPr lang="en-NZ" dirty="0" smtClean="0"/>
            </a:br>
            <a:endParaRPr lang="en-NZ" dirty="0" smtClean="0"/>
          </a:p>
          <a:p>
            <a:pPr marL="171450" lvl="0" indent="-171450">
              <a:buFont typeface="Arial" pitchFamily="34" charset="0"/>
              <a:buChar char="•"/>
            </a:pPr>
            <a:r>
              <a:rPr lang="en-NZ" dirty="0" smtClean="0"/>
              <a:t>Page blobs are created and initialized with a maximum size with a call to </a:t>
            </a:r>
            <a:r>
              <a:rPr lang="en-NZ" dirty="0" smtClean="0">
                <a:hlinkClick r:id="rId4"/>
              </a:rPr>
              <a:t>Put Blob</a:t>
            </a:r>
            <a:r>
              <a:rPr lang="en-NZ" dirty="0" smtClean="0"/>
              <a:t>. </a:t>
            </a:r>
          </a:p>
          <a:p>
            <a:pPr marL="171450" lvl="0" indent="-171450">
              <a:buFont typeface="Arial" pitchFamily="34" charset="0"/>
              <a:buChar char="•"/>
            </a:pPr>
            <a:r>
              <a:rPr lang="en-NZ" dirty="0" smtClean="0"/>
              <a:t>To write content to a page blob, you call the </a:t>
            </a:r>
            <a:r>
              <a:rPr lang="en-NZ" dirty="0" smtClean="0">
                <a:hlinkClick r:id="rId5"/>
              </a:rPr>
              <a:t>Put Page</a:t>
            </a:r>
            <a:r>
              <a:rPr lang="en-NZ" dirty="0" smtClean="0"/>
              <a:t> operation. The maximum size currently supported for a page blob is 1 TB.</a:t>
            </a:r>
          </a:p>
          <a:p>
            <a:endParaRPr lang="en-US" b="1" dirty="0" smtClean="0"/>
          </a:p>
          <a:p>
            <a:r>
              <a:rPr lang="en-US" b="1" dirty="0" smtClean="0"/>
              <a:t>Notes</a:t>
            </a:r>
          </a:p>
          <a:p>
            <a:r>
              <a:rPr lang="en-US" dirty="0" smtClean="0"/>
              <a:t>http://msdn.microsoft.com/en-us/library/dd573356.aspx</a:t>
            </a:r>
          </a:p>
          <a:p>
            <a:r>
              <a:rPr lang="en-NZ" dirty="0" smtClean="0"/>
              <a:t>Using the REST API for the Blob service, developers can create a hierarchical namespace similar to a file system. 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a:t>
            </a:r>
            <a:r>
              <a:rPr lang="en-NZ" i="1" dirty="0" smtClean="0"/>
              <a:t>MyGroup/</a:t>
            </a:r>
            <a:r>
              <a:rPr lang="en-NZ" dirty="0" smtClean="0"/>
              <a:t>.</a:t>
            </a:r>
            <a:endParaRPr lang="en-US" dirty="0" smtClean="0"/>
          </a:p>
        </p:txBody>
      </p:sp>
      <p:sp>
        <p:nvSpPr>
          <p:cNvPr id="6" name="Slide Number Placeholder 5"/>
          <p:cNvSpPr>
            <a:spLocks noGrp="1"/>
          </p:cNvSpPr>
          <p:nvPr>
            <p:ph type="sldNum" sz="quarter" idx="11"/>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32029482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Demo</a:t>
            </a:r>
            <a:r>
              <a:rPr lang="en-US" baseline="0" noProof="0" dirty="0" smtClean="0"/>
              <a:t> 1) Interacting with blobs.</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4455864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Slide Objective</a:t>
            </a:r>
          </a:p>
          <a:p>
            <a:r>
              <a:rPr lang="en-US" b="0" dirty="0" smtClean="0"/>
              <a:t>Understand containers</a:t>
            </a:r>
          </a:p>
          <a:p>
            <a:endParaRPr lang="en-US" b="0" dirty="0" smtClean="0"/>
          </a:p>
          <a:p>
            <a:r>
              <a:rPr lang="en-US" b="1" dirty="0" smtClean="0"/>
              <a:t>Speaker Notes</a:t>
            </a:r>
          </a:p>
          <a:p>
            <a:endParaRPr lang="en-US" dirty="0" smtClean="0"/>
          </a:p>
          <a:p>
            <a:pPr marL="171450" indent="-171450">
              <a:buFont typeface="Arial" pitchFamily="34" charset="0"/>
              <a:buChar char="•"/>
            </a:pPr>
            <a:r>
              <a:rPr lang="en-US" dirty="0" smtClean="0"/>
              <a:t>Account can contain unlimited number of containers</a:t>
            </a:r>
          </a:p>
          <a:p>
            <a:pPr marL="171450" indent="-171450">
              <a:buFont typeface="Arial" pitchFamily="34" charset="0"/>
              <a:buChar char="•"/>
            </a:pPr>
            <a:r>
              <a:rPr lang="en-US" dirty="0" smtClean="0"/>
              <a:t>Root container useful</a:t>
            </a:r>
            <a:r>
              <a:rPr lang="en-US" baseline="0" dirty="0" smtClean="0"/>
              <a:t> when serving Silverlight and flash out of Blob storage. May need to store Cross domain access policy files in root of the domain</a:t>
            </a:r>
          </a:p>
          <a:p>
            <a:endParaRPr lang="en-US" baseline="0" dirty="0" smtClean="0"/>
          </a:p>
          <a:p>
            <a:r>
              <a:rPr lang="en-US" b="1" baseline="0" dirty="0" smtClean="0"/>
              <a:t>Notes</a:t>
            </a:r>
          </a:p>
          <a:p>
            <a:r>
              <a:rPr lang="en-US" dirty="0" smtClean="0"/>
              <a:t>http://msdn.microsoft.com/en-us/library/dd179361.aspx</a:t>
            </a:r>
          </a:p>
          <a:p>
            <a:r>
              <a:rPr lang="en-US" dirty="0" smtClean="0"/>
              <a:t>http://msdn.microsoft.com/en-us/library/ee395424.aspx</a:t>
            </a:r>
          </a:p>
          <a:p>
            <a:endParaRPr lang="en-US" dirty="0" smtClean="0"/>
          </a:p>
          <a:p>
            <a:r>
              <a:rPr lang="en-NZ" dirty="0" smtClean="0"/>
              <a:t>A root container serves as a default container for your storage account. A storage account may have one root container. The root container must be explicitly created and must be named $root.</a:t>
            </a:r>
          </a:p>
          <a:p>
            <a:r>
              <a:rPr lang="en-NZ" dirty="0" smtClean="0"/>
              <a:t>A blob stored in the root container may be addressed without referencing the root container name, so that a blob can be addressed at the top level of the storage account hierarchy. For example, you can now reference a blob that resides in the root container in the following manner:</a:t>
            </a:r>
          </a:p>
        </p:txBody>
      </p:sp>
      <p:sp>
        <p:nvSpPr>
          <p:cNvPr id="4" name="Slide Number Placeholder 3"/>
          <p:cNvSpPr>
            <a:spLocks noGrp="1"/>
          </p:cNvSpPr>
          <p:nvPr>
            <p:ph type="sldNum" sz="quarter" idx="10"/>
          </p:nvPr>
        </p:nvSpPr>
        <p:spPr/>
        <p:txBody>
          <a:bodyPr/>
          <a:lstStyle/>
          <a:p>
            <a:fld id="{97F3309C-40B0-400F-9DDF-37D5F192F07E}" type="slidenum">
              <a:rPr lang="en-US" smtClean="0"/>
              <a:pPr/>
              <a:t>20</a:t>
            </a:fld>
            <a:endParaRPr lang="en-US" dirty="0"/>
          </a:p>
        </p:txBody>
      </p:sp>
    </p:spTree>
    <p:extLst>
      <p:ext uri="{BB962C8B-B14F-4D97-AF65-F5344CB8AC3E}">
        <p14:creationId xmlns:p14="http://schemas.microsoft.com/office/powerpoint/2010/main" val="523003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a:t>
            </a:r>
          </a:p>
          <a:p>
            <a:r>
              <a:rPr lang="en-US" b="0" dirty="0" smtClean="0"/>
              <a:t>Understand containers</a:t>
            </a:r>
          </a:p>
          <a:p>
            <a:endParaRPr lang="en-US" b="0" dirty="0" smtClean="0"/>
          </a:p>
          <a:p>
            <a:r>
              <a:rPr lang="en-US" b="1" dirty="0" smtClean="0"/>
              <a:t>Speaker Notes</a:t>
            </a:r>
          </a:p>
          <a:p>
            <a:endParaRPr lang="en-US" dirty="0" smtClean="0"/>
          </a:p>
          <a:p>
            <a:pPr marL="171450" indent="-171450">
              <a:buFont typeface="Arial" pitchFamily="34" charset="0"/>
              <a:buChar char="•"/>
            </a:pPr>
            <a:r>
              <a:rPr lang="en-US" baseline="0" dirty="0" smtClean="0"/>
              <a:t>Metadata is up to 8KB of name value pairs per container</a:t>
            </a:r>
          </a:p>
          <a:p>
            <a:endParaRPr lang="en-US" baseline="0" dirty="0" smtClean="0"/>
          </a:p>
          <a:p>
            <a:r>
              <a:rPr lang="en-US" b="1" baseline="0" dirty="0" smtClean="0"/>
              <a:t>Notes</a:t>
            </a:r>
          </a:p>
          <a:p>
            <a:r>
              <a:rPr lang="en-US" dirty="0" smtClean="0"/>
              <a:t>http://msdn.microsoft.com/en-us/library/dd179361.aspx</a:t>
            </a:r>
          </a:p>
          <a:p>
            <a:r>
              <a:rPr lang="en-US" dirty="0" smtClean="0"/>
              <a:t>http://msdn.microsoft.com/en-us/library/ee395424.aspx</a:t>
            </a:r>
          </a:p>
          <a:p>
            <a:endParaRPr lang="en-US" dirty="0" smtClean="0"/>
          </a:p>
          <a:p>
            <a:r>
              <a:rPr lang="en-NZ" dirty="0" smtClean="0"/>
              <a:t>A root container serves as a default container for your storage account. A storage account may have one root container. The root container must be explicitly created and must be named $root.</a:t>
            </a:r>
          </a:p>
          <a:p>
            <a:r>
              <a:rPr lang="en-NZ" dirty="0" smtClean="0"/>
              <a:t>A blob stored in the root container may be addressed without referencing the root container name, so that a blob can be addressed at the top level of the storage account hierarchy. For example, you can now reference a blob that resides in the root container in the following manner:</a:t>
            </a:r>
          </a:p>
        </p:txBody>
      </p:sp>
      <p:sp>
        <p:nvSpPr>
          <p:cNvPr id="4" name="Slide Number Placeholder 3"/>
          <p:cNvSpPr>
            <a:spLocks noGrp="1"/>
          </p:cNvSpPr>
          <p:nvPr>
            <p:ph type="sldNum" sz="quarter" idx="10"/>
          </p:nvPr>
        </p:nvSpPr>
        <p:spPr/>
        <p:txBody>
          <a:bodyPr/>
          <a:lstStyle/>
          <a:p>
            <a:fld id="{97F3309C-40B0-400F-9DDF-37D5F192F07E}" type="slidenum">
              <a:rPr lang="en-US" smtClean="0"/>
              <a:pPr/>
              <a:t>21</a:t>
            </a:fld>
            <a:endParaRPr lang="en-US" dirty="0"/>
          </a:p>
        </p:txBody>
      </p:sp>
    </p:spTree>
    <p:extLst>
      <p:ext uri="{BB962C8B-B14F-4D97-AF65-F5344CB8AC3E}">
        <p14:creationId xmlns:p14="http://schemas.microsoft.com/office/powerpoint/2010/main" val="548310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smtClean="0"/>
          </a:p>
        </p:txBody>
      </p:sp>
      <p:sp>
        <p:nvSpPr>
          <p:cNvPr id="4" name="Slide Number Placeholder 3"/>
          <p:cNvSpPr>
            <a:spLocks noGrp="1"/>
          </p:cNvSpPr>
          <p:nvPr>
            <p:ph type="sldNum" sz="quarter" idx="10"/>
          </p:nvPr>
        </p:nvSpPr>
        <p:spPr/>
        <p:txBody>
          <a:bodyPr/>
          <a:lstStyle/>
          <a:p>
            <a:fld id="{97F3309C-40B0-400F-9DDF-37D5F192F07E}" type="slidenum">
              <a:rPr lang="en-US" smtClean="0"/>
              <a:pPr/>
              <a:t>22</a:t>
            </a:fld>
            <a:endParaRPr lang="en-US" dirty="0"/>
          </a:p>
        </p:txBody>
      </p:sp>
    </p:spTree>
    <p:extLst>
      <p:ext uri="{BB962C8B-B14F-4D97-AF65-F5344CB8AC3E}">
        <p14:creationId xmlns:p14="http://schemas.microsoft.com/office/powerpoint/2010/main" val="20039099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smtClean="0"/>
          </a:p>
        </p:txBody>
      </p:sp>
      <p:sp>
        <p:nvSpPr>
          <p:cNvPr id="4" name="Slide Number Placeholder 3"/>
          <p:cNvSpPr>
            <a:spLocks noGrp="1"/>
          </p:cNvSpPr>
          <p:nvPr>
            <p:ph type="sldNum" sz="quarter" idx="10"/>
          </p:nvPr>
        </p:nvSpPr>
        <p:spPr/>
        <p:txBody>
          <a:bodyPr/>
          <a:lstStyle/>
          <a:p>
            <a:fld id="{97F3309C-40B0-400F-9DDF-37D5F192F07E}" type="slidenum">
              <a:rPr lang="en-US" smtClean="0"/>
              <a:pPr/>
              <a:t>23</a:t>
            </a:fld>
            <a:endParaRPr lang="en-US" dirty="0"/>
          </a:p>
        </p:txBody>
      </p:sp>
    </p:spTree>
    <p:extLst>
      <p:ext uri="{BB962C8B-B14F-4D97-AF65-F5344CB8AC3E}">
        <p14:creationId xmlns:p14="http://schemas.microsoft.com/office/powerpoint/2010/main" val="7541211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Demo</a:t>
            </a:r>
            <a:r>
              <a:rPr lang="en-US" baseline="0" noProof="0" dirty="0" smtClean="0"/>
              <a:t> 1) Interacting with blobs.</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13609572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err="1" smtClean="0"/>
              <a:t>SnapShot</a:t>
            </a:r>
            <a:r>
              <a:rPr lang="en-NZ" dirty="0" smtClean="0"/>
              <a: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err="1" smtClean="0"/>
              <a:t>MyGroup</a:t>
            </a:r>
            <a:r>
              <a:rPr lang="en-NZ" i="1" dirty="0" smtClean="0"/>
              <a:t>/MyBlob1</a:t>
            </a:r>
            <a:r>
              <a:rPr lang="en-NZ" dirty="0" smtClean="0"/>
              <a:t> and </a:t>
            </a:r>
            <a:r>
              <a:rPr lang="en-NZ" i="1" dirty="0" err="1" smtClean="0"/>
              <a:t>MyGroup</a:t>
            </a:r>
            <a:r>
              <a:rPr lang="en-NZ" i="1" dirty="0" smtClean="0"/>
              <a:t>/MyBlob2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err="1" smtClean="0"/>
              <a:t>MyGroup</a:t>
            </a:r>
            <a:r>
              <a:rPr lang="en-NZ" i="1" dirty="0" smtClean="0"/>
              <a:t>/</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a:t>
            </a:r>
            <a:r>
              <a:rPr lang="en-NZ" dirty="0" err="1" smtClean="0"/>
              <a:t>MyGroup</a:t>
            </a:r>
            <a:r>
              <a:rPr lang="en-NZ" dirty="0" smtClean="0"/>
              <a:t>/MyBlob1 and </a:t>
            </a:r>
            <a:r>
              <a:rPr lang="en-NZ" dirty="0" err="1" smtClean="0"/>
              <a:t>MyGroup</a:t>
            </a:r>
            <a:r>
              <a:rPr lang="en-NZ" dirty="0" smtClean="0"/>
              <a:t>/MyBlob2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a:t>
            </a:r>
            <a:r>
              <a:rPr lang="en-NZ" dirty="0" err="1" smtClean="0"/>
              <a:t>MyGroup</a:t>
            </a:r>
            <a:r>
              <a:rPr lang="en-NZ" dirty="0" smtClean="0"/>
              <a:t>/.</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smtClean="0"/>
              <a:pPr/>
              <a:t>25</a:t>
            </a:fld>
            <a:endParaRPr lang="en-US" dirty="0"/>
          </a:p>
        </p:txBody>
      </p:sp>
    </p:spTree>
    <p:extLst>
      <p:ext uri="{BB962C8B-B14F-4D97-AF65-F5344CB8AC3E}">
        <p14:creationId xmlns:p14="http://schemas.microsoft.com/office/powerpoint/2010/main" val="958168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a:t>
            </a:r>
            <a:r>
              <a:rPr lang="en-US" baseline="0" dirty="0" smtClean="0"/>
              <a:t> page blob</a:t>
            </a:r>
          </a:p>
          <a:p>
            <a:pPr marL="0" indent="0">
              <a:buFont typeface="Arial" pitchFamily="34" charset="0"/>
              <a:buNone/>
            </a:pPr>
            <a:endParaRPr lang="en-US" baseline="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pPr marL="0" indent="0">
              <a:buFont typeface="Arial" pitchFamily="34" charset="0"/>
              <a:buNone/>
            </a:pPr>
            <a:r>
              <a:rPr lang="en-US" i="1" dirty="0" smtClean="0"/>
              <a:t>Page blobs are a collection of 512-byte pages optimized for random read and write operations.</a:t>
            </a:r>
            <a:endParaRPr lang="en-US" i="1"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Speaking notes</a:t>
            </a:r>
          </a:p>
          <a:p>
            <a:pPr marL="285750" indent="-285750">
              <a:buFont typeface="Arial" pitchFamily="34" charset="0"/>
              <a:buChar char="•"/>
            </a:pPr>
            <a:r>
              <a:rPr lang="en-US" dirty="0" smtClean="0"/>
              <a:t>The maximum size for a page blob is 1 TB.</a:t>
            </a:r>
          </a:p>
          <a:p>
            <a:pPr marL="285750" indent="-285750">
              <a:buFont typeface="Arial" pitchFamily="34" charset="0"/>
              <a:buChar char="•"/>
            </a:pPr>
            <a:r>
              <a:rPr lang="en-US" dirty="0" smtClean="0"/>
              <a:t>To create a page blob, you initialize the page blob and specify the maximum size the page blob will grow. </a:t>
            </a:r>
          </a:p>
          <a:p>
            <a:pPr marL="285750" indent="-285750">
              <a:buFont typeface="Arial" pitchFamily="34" charset="0"/>
              <a:buChar char="•"/>
            </a:pPr>
            <a:r>
              <a:rPr lang="en-US" dirty="0" smtClean="0"/>
              <a:t>To add or update the contents of a page blob, you write a page or pages by specifying an offset and a range that align to 512-byte page boundaries. </a:t>
            </a:r>
          </a:p>
          <a:p>
            <a:pPr marL="285750" indent="-285750">
              <a:buFont typeface="Arial" pitchFamily="34" charset="0"/>
              <a:buChar char="•"/>
            </a:pPr>
            <a:r>
              <a:rPr lang="en-US" dirty="0" smtClean="0"/>
              <a:t>A write to a page blob can overwrite just one page, some pages, or up to 4 MB of the page blob. </a:t>
            </a:r>
          </a:p>
          <a:p>
            <a:pPr marL="285750" indent="-285750">
              <a:buFont typeface="Arial" pitchFamily="34" charset="0"/>
              <a:buChar char="•"/>
            </a:pPr>
            <a:r>
              <a:rPr lang="en-US" dirty="0" smtClean="0"/>
              <a:t>Writes to page blobs happen in-place and are immediately committed to the blob. </a:t>
            </a:r>
          </a:p>
          <a:p>
            <a:pPr marL="0" indent="0">
              <a:buFont typeface="Arial" pitchFamily="34" charset="0"/>
              <a:buNone/>
            </a:pPr>
            <a:endParaRPr lang="en-US" dirty="0" smtClean="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smtClean="0"/>
              <a:t>Notes</a:t>
            </a:r>
          </a:p>
          <a:p>
            <a:pPr marL="0" indent="0">
              <a:buFont typeface="Arial" pitchFamily="34" charset="0"/>
              <a:buNone/>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34742188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a:t>
            </a:r>
            <a:r>
              <a:rPr lang="en-US" baseline="0" dirty="0" smtClean="0"/>
              <a:t> page blob</a:t>
            </a:r>
          </a:p>
          <a:p>
            <a:pPr marL="0" indent="0">
              <a:buFont typeface="Arial" pitchFamily="34" charset="0"/>
              <a:buNone/>
            </a:pPr>
            <a:endParaRPr lang="en-US" baseline="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pPr marL="0" indent="0">
              <a:buFont typeface="Arial" pitchFamily="34" charset="0"/>
              <a:buNone/>
            </a:pPr>
            <a:r>
              <a:rPr lang="en-US" i="1" dirty="0" smtClean="0"/>
              <a:t>Page blobs are a collection of 512-byte pages optimized for random read and write operations.</a:t>
            </a:r>
            <a:endParaRPr lang="en-US" i="1"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Speaking notes</a:t>
            </a:r>
          </a:p>
          <a:p>
            <a:pPr marL="285750" indent="-285750">
              <a:buFont typeface="Arial" pitchFamily="34" charset="0"/>
              <a:buChar char="•"/>
            </a:pPr>
            <a:r>
              <a:rPr lang="en-US" dirty="0" smtClean="0"/>
              <a:t>The maximum size for a page blob is 1 TB.</a:t>
            </a:r>
          </a:p>
          <a:p>
            <a:pPr marL="285750" indent="-285750">
              <a:buFont typeface="Arial" pitchFamily="34" charset="0"/>
              <a:buChar char="•"/>
            </a:pPr>
            <a:r>
              <a:rPr lang="en-US" dirty="0" smtClean="0"/>
              <a:t>To create a page blob, you initialize the page blob and specify the maximum size the page blob will grow. </a:t>
            </a:r>
          </a:p>
          <a:p>
            <a:pPr marL="285750" indent="-285750">
              <a:buFont typeface="Arial" pitchFamily="34" charset="0"/>
              <a:buChar char="•"/>
            </a:pPr>
            <a:r>
              <a:rPr lang="en-US" dirty="0" smtClean="0"/>
              <a:t>To add or update the contents of a page blob, you write a page or pages by specifying an offset and a range that align to 512-byte page boundaries. </a:t>
            </a:r>
          </a:p>
          <a:p>
            <a:pPr marL="285750" indent="-285750">
              <a:buFont typeface="Arial" pitchFamily="34" charset="0"/>
              <a:buChar char="•"/>
            </a:pPr>
            <a:r>
              <a:rPr lang="en-US" dirty="0" smtClean="0"/>
              <a:t>A write to a page blob can overwrite just one page, some pages, or up to 4 MB of the page blob. </a:t>
            </a:r>
          </a:p>
          <a:p>
            <a:pPr marL="285750" indent="-285750">
              <a:buFont typeface="Arial" pitchFamily="34" charset="0"/>
              <a:buChar char="•"/>
            </a:pPr>
            <a:r>
              <a:rPr lang="en-US" dirty="0" smtClean="0"/>
              <a:t>Writes to page blobs happen in-place and are immediately committed to the blob. </a:t>
            </a:r>
          </a:p>
          <a:p>
            <a:pPr marL="0" indent="0">
              <a:buFont typeface="Arial" pitchFamily="34" charset="0"/>
              <a:buNone/>
            </a:pPr>
            <a:endParaRPr lang="en-US" dirty="0" smtClean="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smtClean="0"/>
              <a:t>Notes</a:t>
            </a:r>
          </a:p>
          <a:p>
            <a:pPr marL="0" indent="0">
              <a:buFont typeface="Arial" pitchFamily="34" charset="0"/>
              <a:buNone/>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15457209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Storage</a:t>
            </a:r>
            <a:r>
              <a:rPr lang="sv-SE" baseline="0" dirty="0" smtClean="0"/>
              <a:t> Tables is a Big Table NOSQL style Entity Store in Azure. The mindset here is to think Entities and not a relational data storage model.</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28</a:t>
            </a:fld>
            <a:endParaRPr lang="en-US"/>
          </a:p>
        </p:txBody>
      </p:sp>
    </p:spTree>
    <p:extLst>
      <p:ext uri="{BB962C8B-B14F-4D97-AF65-F5344CB8AC3E}">
        <p14:creationId xmlns:p14="http://schemas.microsoft.com/office/powerpoint/2010/main" val="22350527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a:t>
            </a:r>
          </a:p>
          <a:p>
            <a:endParaRPr lang="en-US" dirty="0" smtClean="0"/>
          </a:p>
          <a:p>
            <a:r>
              <a:rPr lang="en-US" b="1" dirty="0" smtClean="0"/>
              <a:t>Speaker Notes</a:t>
            </a:r>
          </a:p>
          <a:p>
            <a:pPr marL="171450" indent="-171450">
              <a:buFont typeface="Arial" pitchFamily="34" charset="0"/>
              <a:buChar char="•"/>
            </a:pPr>
            <a:r>
              <a:rPr lang="en-NZ" dirty="0" smtClean="0"/>
              <a:t>The Table service provides structured storage in the form of tables. </a:t>
            </a:r>
          </a:p>
          <a:p>
            <a:pPr marL="171450" indent="-171450">
              <a:buFont typeface="Arial" pitchFamily="34" charset="0"/>
              <a:buChar char="•"/>
            </a:pPr>
            <a:r>
              <a:rPr lang="en-NZ" dirty="0" smtClean="0"/>
              <a:t>The Table service supports a REST API that is compliant with the ADO.NET Data Services REST API. </a:t>
            </a:r>
          </a:p>
          <a:p>
            <a:pPr marL="171450" indent="-171450">
              <a:buFont typeface="Arial" pitchFamily="34" charset="0"/>
              <a:buChar char="•"/>
            </a:pPr>
            <a:r>
              <a:rPr lang="en-NZ" dirty="0" smtClean="0"/>
              <a:t>Developers may also use the .NET Client Library for ADO.NET Data Services to access the Table service.</a:t>
            </a:r>
            <a:endParaRPr lang="en-US" b="1"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23427824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a:t>
            </a:r>
          </a:p>
          <a:p>
            <a:endParaRPr lang="en-US" dirty="0" smtClean="0"/>
          </a:p>
          <a:p>
            <a:r>
              <a:rPr lang="en-US" b="1" dirty="0" smtClean="0"/>
              <a:t>Speaker Notes</a:t>
            </a:r>
          </a:p>
          <a:p>
            <a:pPr marL="171450" indent="-171450">
              <a:buFont typeface="Arial" pitchFamily="34" charset="0"/>
              <a:buChar char="•"/>
            </a:pPr>
            <a:r>
              <a:rPr lang="en-NZ" dirty="0" smtClean="0"/>
              <a:t>Within a storage account, a developer may create named tables. </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An entity is a collection of named properties and their values, similar to a row. </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Each table has as its first property a partition key that specifies the partition an entity belongs to. </a:t>
            </a:r>
          </a:p>
          <a:p>
            <a:pPr marL="171450" indent="-171450">
              <a:buFont typeface="Arial" pitchFamily="34" charset="0"/>
              <a:buChar char="•"/>
            </a:pPr>
            <a:r>
              <a:rPr lang="en-NZ" dirty="0" smtClean="0"/>
              <a:t>The second property is a row key that identifies an entity within a given partition. </a:t>
            </a:r>
          </a:p>
          <a:p>
            <a:pPr marL="171450" indent="-171450">
              <a:buFont typeface="Arial" pitchFamily="34" charset="0"/>
              <a:buChar char="•"/>
            </a:pPr>
            <a:r>
              <a:rPr lang="en-NZ" dirty="0" smtClean="0"/>
              <a:t>The combination of the partition key and the row key forms a primary key that identifies each entity uniquely within the table.</a:t>
            </a:r>
            <a:endParaRPr lang="en-US" b="1" dirty="0" smtClean="0"/>
          </a:p>
          <a:p>
            <a:pPr marL="171450" indent="-171450">
              <a:buFont typeface="Arial" pitchFamily="34" charset="0"/>
              <a:buChar char="•"/>
            </a:pPr>
            <a:r>
              <a:rPr lang="en-NZ" dirty="0" smtClean="0"/>
              <a:t>The Table service does not enforce any schema. </a:t>
            </a:r>
          </a:p>
          <a:p>
            <a:pPr marL="171450" indent="-171450">
              <a:buFont typeface="Arial" pitchFamily="34" charset="0"/>
              <a:buChar char="•"/>
            </a:pPr>
            <a:r>
              <a:rPr lang="en-NZ" dirty="0" smtClean="0"/>
              <a:t>A developer may choose to implement and enforce a schema on the client side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endParaRPr lang="en-NZ"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8071682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 and Entities</a:t>
            </a:r>
          </a:p>
          <a:p>
            <a:endParaRPr lang="en-US" dirty="0" smtClean="0"/>
          </a:p>
          <a:p>
            <a:r>
              <a:rPr lang="en-US" b="1" dirty="0" smtClean="0"/>
              <a:t>Speaker Notes</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An entity is a collection of named properties and their values, similar to a row-</a:t>
            </a:r>
            <a:r>
              <a:rPr lang="en-NZ" baseline="0" dirty="0" smtClean="0"/>
              <a:t> not an RDBMS though</a:t>
            </a:r>
            <a:endParaRPr lang="en-NZ" dirty="0" smtClean="0"/>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Each table has as its first property a partition key that specifies the partition an entity belongs to. </a:t>
            </a:r>
          </a:p>
          <a:p>
            <a:pPr marL="171450" indent="-171450">
              <a:buFont typeface="Arial" pitchFamily="34" charset="0"/>
              <a:buChar char="•"/>
            </a:pPr>
            <a:r>
              <a:rPr lang="en-NZ" dirty="0" smtClean="0"/>
              <a:t>The second property is a row key that identifies an entity within a given partition. </a:t>
            </a:r>
          </a:p>
          <a:p>
            <a:pPr marL="171450" indent="-171450">
              <a:buFont typeface="Arial" pitchFamily="34" charset="0"/>
              <a:buChar char="•"/>
            </a:pPr>
            <a:r>
              <a:rPr lang="en-NZ" dirty="0" smtClean="0"/>
              <a:t>The combination of the partition key and the row key forms a primary key that identifies each entity uniquely within the table.</a:t>
            </a:r>
            <a:endParaRPr lang="en-US" b="1" dirty="0" smtClean="0"/>
          </a:p>
          <a:p>
            <a:pPr marL="171450" indent="-171450">
              <a:buFont typeface="Arial" pitchFamily="34" charset="0"/>
              <a:buChar char="•"/>
            </a:pPr>
            <a:r>
              <a:rPr lang="en-NZ" dirty="0" smtClean="0"/>
              <a:t>The Table service does not enforce any schema. </a:t>
            </a:r>
          </a:p>
          <a:p>
            <a:pPr marL="171450" indent="-171450">
              <a:buFont typeface="Arial" pitchFamily="34" charset="0"/>
              <a:buChar char="•"/>
            </a:pPr>
            <a:r>
              <a:rPr lang="en-NZ" dirty="0" smtClean="0"/>
              <a:t>A developer may choose to implement and enforce a schema on the client side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http://msdn.microsoft.com/en-us/library/dd179338.aspx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713551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4213"/>
            <a:ext cx="6096000" cy="3430587"/>
          </a:xfrm>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89D5A5AB-9D22-4354-8089-2AE811D4E282}"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21027029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 and Entities</a:t>
            </a:r>
          </a:p>
          <a:p>
            <a:endParaRPr lang="en-US" dirty="0" smtClean="0"/>
          </a:p>
          <a:p>
            <a:r>
              <a:rPr lang="en-US" b="1" dirty="0" smtClean="0"/>
              <a:t>Speaker Notes</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An entity is a collection of named properties and their values, similar to a row-</a:t>
            </a:r>
            <a:r>
              <a:rPr lang="en-NZ" baseline="0" dirty="0" smtClean="0"/>
              <a:t> not an RDBMS though</a:t>
            </a:r>
            <a:endParaRPr lang="en-NZ" dirty="0" smtClean="0"/>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Each table has as its first property a partition key that specifies the partition an entity belongs to. </a:t>
            </a:r>
          </a:p>
          <a:p>
            <a:pPr marL="171450" indent="-171450">
              <a:buFont typeface="Arial" pitchFamily="34" charset="0"/>
              <a:buChar char="•"/>
            </a:pPr>
            <a:r>
              <a:rPr lang="en-NZ" dirty="0" smtClean="0"/>
              <a:t>The second property is a row key that identifies an entity within a given partition. </a:t>
            </a:r>
          </a:p>
          <a:p>
            <a:pPr marL="171450" indent="-171450">
              <a:buFont typeface="Arial" pitchFamily="34" charset="0"/>
              <a:buChar char="•"/>
            </a:pPr>
            <a:r>
              <a:rPr lang="en-NZ" dirty="0" smtClean="0"/>
              <a:t>The combination of the partition key and the row key forms a primary key that identifies each entity uniquely within the table.</a:t>
            </a:r>
            <a:endParaRPr lang="en-US" b="1" dirty="0" smtClean="0"/>
          </a:p>
          <a:p>
            <a:pPr marL="171450" indent="-171450">
              <a:buFont typeface="Arial" pitchFamily="34" charset="0"/>
              <a:buChar char="•"/>
            </a:pPr>
            <a:r>
              <a:rPr lang="en-NZ" dirty="0" smtClean="0"/>
              <a:t>The Table service does not enforce any schema. </a:t>
            </a:r>
          </a:p>
          <a:p>
            <a:pPr marL="171450" indent="-171450">
              <a:buFont typeface="Arial" pitchFamily="34" charset="0"/>
              <a:buChar char="•"/>
            </a:pPr>
            <a:r>
              <a:rPr lang="en-NZ" dirty="0" smtClean="0"/>
              <a:t>A developer may choose to implement and enforce a schema on the client side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http://msdn.microsoft.com/en-us/library/dd179338.aspx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23050586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Demo 6A)</a:t>
            </a:r>
            <a:r>
              <a:rPr lang="en-US" baseline="0" noProof="0" dirty="0" smtClean="0"/>
              <a:t> The first method in </a:t>
            </a:r>
            <a:r>
              <a:rPr lang="en-US" baseline="0" noProof="0" dirty="0" err="1" smtClean="0"/>
              <a:t>TableDemoTests</a:t>
            </a:r>
            <a:r>
              <a:rPr lang="en-US" baseline="0" noProof="0" dirty="0" smtClean="0"/>
              <a:t>.</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34</a:t>
            </a:fld>
            <a:endParaRPr lang="en-US"/>
          </a:p>
        </p:txBody>
      </p:sp>
    </p:spTree>
    <p:extLst>
      <p:ext uri="{BB962C8B-B14F-4D97-AF65-F5344CB8AC3E}">
        <p14:creationId xmlns:p14="http://schemas.microsoft.com/office/powerpoint/2010/main" val="28435660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Slide Objectives</a:t>
            </a:r>
          </a:p>
          <a:p>
            <a:pPr marL="171450" indent="-171450">
              <a:buFont typeface="Arial" pitchFamily="34" charset="0"/>
              <a:buChar char="•"/>
            </a:pPr>
            <a:r>
              <a:rPr lang="en-US" b="0" dirty="0" smtClean="0"/>
              <a:t>Understand The Partition Key</a:t>
            </a:r>
          </a:p>
          <a:p>
            <a:endParaRPr lang="en-US" dirty="0" smtClean="0"/>
          </a:p>
          <a:p>
            <a:r>
              <a:rPr lang="en-US" b="1" dirty="0" smtClean="0"/>
              <a:t>Speaker Notes</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A table's entities are organized by partition. </a:t>
            </a:r>
          </a:p>
          <a:p>
            <a:pPr marL="171450" indent="-171450">
              <a:buFont typeface="Arial" pitchFamily="34" charset="0"/>
              <a:buChar char="•"/>
            </a:pPr>
            <a:r>
              <a:rPr lang="en-NZ" dirty="0" smtClean="0"/>
              <a:t>A partition is a consecutive range of entities possessing the same partition key value. </a:t>
            </a:r>
          </a:p>
          <a:p>
            <a:pPr marL="171450" indent="-171450">
              <a:buFont typeface="Arial" pitchFamily="34" charset="0"/>
              <a:buChar char="•"/>
            </a:pPr>
            <a:r>
              <a:rPr lang="en-NZ" dirty="0" smtClean="0"/>
              <a:t>The partition key is a unique identifier for the partition within a given table, specified by the </a:t>
            </a:r>
            <a:r>
              <a:rPr lang="en-NZ" b="1" dirty="0" err="1" smtClean="0"/>
              <a:t>PartitionKey</a:t>
            </a:r>
            <a:r>
              <a:rPr lang="en-NZ" dirty="0" smtClean="0"/>
              <a:t> property. </a:t>
            </a:r>
          </a:p>
          <a:p>
            <a:pPr marL="384431" lvl="1" indent="-171450">
              <a:buFont typeface="Arial" pitchFamily="34" charset="0"/>
              <a:buChar char="•"/>
            </a:pPr>
            <a:r>
              <a:rPr lang="en-NZ" dirty="0" smtClean="0"/>
              <a:t>The partition key forms the first part of an entity's unique</a:t>
            </a:r>
            <a:r>
              <a:rPr lang="en-NZ" baseline="0" dirty="0" smtClean="0"/>
              <a:t> identifier within the table</a:t>
            </a:r>
            <a:r>
              <a:rPr lang="en-NZ" dirty="0" smtClean="0"/>
              <a:t>.</a:t>
            </a:r>
          </a:p>
          <a:p>
            <a:pPr marL="384431" lvl="1" indent="-171450">
              <a:buFont typeface="Arial" pitchFamily="34" charset="0"/>
              <a:buChar char="•"/>
            </a:pPr>
            <a:r>
              <a:rPr lang="en-NZ" dirty="0" smtClean="0"/>
              <a:t>The partition key may be a string value up to 1 KB in size.</a:t>
            </a:r>
          </a:p>
          <a:p>
            <a:pPr marL="171450" indent="-171450">
              <a:buFont typeface="Arial" pitchFamily="34" charset="0"/>
              <a:buChar char="•"/>
            </a:pPr>
            <a:r>
              <a:rPr lang="en-NZ" dirty="0" smtClean="0"/>
              <a:t>You must include the </a:t>
            </a:r>
            <a:r>
              <a:rPr lang="en-NZ" b="1" dirty="0" err="1" smtClean="0"/>
              <a:t>PartitionKey</a:t>
            </a:r>
            <a:r>
              <a:rPr lang="en-NZ" dirty="0" smtClean="0"/>
              <a:t> property in every insert, update, and delete operation.</a:t>
            </a:r>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http://blogs.msdn.com/b/windowsazurestorage/archive/2010/05/07/understanding-the-scalability-availability-durability-and-billing-of-windows-azure-storage.aspx </a:t>
            </a:r>
          </a:p>
          <a:p>
            <a:r>
              <a:rPr lang="en-US" dirty="0" smtClean="0"/>
              <a:t>http://blogs.msdn.com/b/windowsazurestorage/archive/2010/05/10/windows-azure-storage-abstractions-and-their-scalability-targets.aspx</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2103752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Microsoft’ continuous Private to Public Cloud Offering</a:t>
            </a:r>
            <a:r>
              <a:rPr lang="en-US" baseline="0" dirty="0" smtClean="0">
                <a:effectLst/>
                <a:latin typeface="Segoe UI" panose="020B0502040204020203" pitchFamily="34" charset="0"/>
              </a:rPr>
              <a:t>, but this presentation will focus on Microsoft’s relational database </a:t>
            </a:r>
            <a:r>
              <a:rPr lang="en-US" baseline="0" dirty="0" err="1" smtClean="0">
                <a:effectLst/>
                <a:latin typeface="Segoe UI" panose="020B0502040204020203" pitchFamily="34" charset="0"/>
              </a:rPr>
              <a:t>PaaS</a:t>
            </a:r>
            <a:r>
              <a:rPr lang="en-US" baseline="0" dirty="0" smtClean="0">
                <a:effectLst/>
                <a:latin typeface="Segoe UI" panose="020B0502040204020203" pitchFamily="34" charset="0"/>
              </a:rPr>
              <a:t> offering.</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a:spcBef>
                <a:spcPct val="0"/>
              </a:spcBef>
            </a:pPr>
            <a:r>
              <a:rPr lang="en-US" dirty="0" smtClean="0"/>
              <a:t>Microsoft provides a</a:t>
            </a:r>
            <a:r>
              <a:rPr lang="en-US" baseline="0" dirty="0" smtClean="0"/>
              <a:t> continuous solution from private cloud to the public cloud. No matter where you are on your technology roadmap we have a solution to fit your needs. </a:t>
            </a:r>
          </a:p>
          <a:p>
            <a:pPr>
              <a:spcBef>
                <a:spcPct val="0"/>
              </a:spcBef>
            </a:pPr>
            <a:r>
              <a:rPr lang="en-US" baseline="0" dirty="0" smtClean="0"/>
              <a:t>We are a trusted advisor and platform in the traditional enterprise and ISV space with new </a:t>
            </a:r>
            <a:r>
              <a:rPr lang="en-US" baseline="0" dirty="0" err="1" smtClean="0"/>
              <a:t>IaaS</a:t>
            </a:r>
            <a:r>
              <a:rPr lang="en-US" baseline="0" dirty="0" smtClean="0"/>
              <a:t> offerings that making it easier to bring this same level of trust and ease of use to the public cloud. </a:t>
            </a:r>
            <a:r>
              <a:rPr lang="en-US" sz="800" b="1" baseline="0" dirty="0" smtClean="0"/>
              <a:t>However, Microsoft Azure SQL Database extends SQL Server capabilities to the cloud by offering SQL Server as a relational database service.</a:t>
            </a:r>
            <a:endParaRPr lang="en-US" sz="800" dirty="0" smtClean="0">
              <a:effectLst/>
            </a:endParaRPr>
          </a:p>
          <a:p>
            <a:pPr rtl="0"/>
            <a:r>
              <a:rPr lang="en-US" sz="1000" b="1" dirty="0" smtClean="0">
                <a:effectLst/>
                <a:latin typeface="Segoe UI" panose="020B0502040204020203" pitchFamily="34" charset="0"/>
              </a:rPr>
              <a:t>Speaking Points:</a:t>
            </a:r>
            <a:endParaRPr lang="en-US" sz="1000"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provides SQL Server as a relational service.</a:t>
            </a:r>
            <a:endParaRPr lang="en-US" dirty="0" smtClean="0">
              <a:effectLst/>
            </a:endParaRPr>
          </a:p>
          <a:p>
            <a:pPr rtl="0"/>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642295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4152555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that</a:t>
            </a:r>
            <a:r>
              <a:rPr lang="en-US" baseline="0" dirty="0" smtClean="0">
                <a:effectLst/>
                <a:latin typeface="Segoe UI" panose="020B0502040204020203" pitchFamily="34" charset="0"/>
              </a:rPr>
              <a:t> while there are physical SQL Server boxes behind the scenes, when connecting to SQL Database, you are not connecting to a physical server, but to a TDS endpoint.</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The key to understanding SQL Database</a:t>
            </a:r>
            <a:r>
              <a:rPr lang="en-US" baseline="0" dirty="0" smtClean="0">
                <a:effectLst/>
                <a:latin typeface="Segoe UI" panose="020B0502040204020203" pitchFamily="34" charset="0"/>
              </a:rPr>
              <a:t> is understanding while SQL Database is SQL Server, we do not interact with them in the same physical manner.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In an on-premises</a:t>
            </a:r>
            <a:r>
              <a:rPr lang="en-US" baseline="0" dirty="0" smtClean="0">
                <a:effectLst/>
                <a:latin typeface="Segoe UI" panose="020B0502040204020203" pitchFamily="34" charset="0"/>
              </a:rPr>
              <a:t> environment, we typically have physical access to the actual </a:t>
            </a:r>
            <a:r>
              <a:rPr lang="en-US" dirty="0" smtClean="0">
                <a:effectLst/>
                <a:latin typeface="Segoe UI" panose="020B0502040204020203" pitchFamily="34" charset="0"/>
              </a:rPr>
              <a:t>SQL Server </a:t>
            </a:r>
            <a:r>
              <a:rPr lang="en-US" dirty="0" err="1" smtClean="0">
                <a:effectLst/>
                <a:latin typeface="Segoe UI" panose="020B0502040204020203" pitchFamily="34" charset="0"/>
              </a:rPr>
              <a:t>server</a:t>
            </a:r>
            <a:r>
              <a:rPr lang="en-US" dirty="0" smtClean="0">
                <a:effectLst/>
                <a:latin typeface="Segoe UI" panose="020B0502040204020203" pitchFamily="34" charset="0"/>
              </a:rPr>
              <a:t>.</a:t>
            </a:r>
            <a:endParaRPr lang="en-US" dirty="0" smtClean="0">
              <a:effectLst/>
            </a:endParaRPr>
          </a:p>
          <a:p>
            <a:pPr rtl="0"/>
            <a:r>
              <a:rPr lang="en-US" dirty="0" smtClean="0">
                <a:effectLst/>
                <a:latin typeface="Segoe UI" panose="020B0502040204020203" pitchFamily="34" charset="0"/>
              </a:rPr>
              <a:t>In</a:t>
            </a:r>
            <a:r>
              <a:rPr lang="en-US" baseline="0" dirty="0" smtClean="0">
                <a:effectLst/>
                <a:latin typeface="Segoe UI" panose="020B0502040204020203" pitchFamily="34" charset="0"/>
              </a:rPr>
              <a:t> Microsoft Azure, we do not have physical access to the actual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It is</a:t>
            </a:r>
            <a:r>
              <a:rPr lang="en-US" baseline="0" dirty="0" smtClean="0">
                <a:effectLst/>
                <a:latin typeface="Segoe UI" panose="020B0502040204020203" pitchFamily="34" charset="0"/>
              </a:rPr>
              <a:t> important that the attendee understands that it IS INDEED SQL Server at the platform layer. There are physical boxes running SQL Server 2012 Enterprise Edition. However, due to the nature of the Azure environment to provide the high-availability and scalability necessary, access to the physical boxes is currently not supported.</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642729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Client</a:t>
            </a:r>
            <a:r>
              <a:rPr lang="en-US" baseline="0" dirty="0" smtClean="0"/>
              <a:t> - </a:t>
            </a:r>
            <a:r>
              <a:rPr lang="en-US" dirty="0" smtClean="0"/>
              <a:t>The client layer resides closest to your application, and is used by your application to communicate directly with SQL Database. The client layer can reside on-premise in your datacenter or be hosted in Microsoft Azure. Because SQL Database provides the same tabular data stream (TDS) interface as SQL Server, you can use familiar tools and libraries to build client applications for data that is in the cloud.</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514766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Services</a:t>
            </a:r>
            <a:r>
              <a:rPr lang="en-US" dirty="0" smtClean="0"/>
              <a:t> - The services layer functions as a gateway between the client layer and the platform layer, where the data resides. The services layer provides three functions: provisioning, billing and metering, and connection routing. </a:t>
            </a:r>
          </a:p>
          <a:p>
            <a:r>
              <a:rPr lang="en-US" dirty="0" smtClean="0"/>
              <a:t>The services layer provisions the databases that you specify with your Microsoft Azure platform account. The billing and metering aspect of the services layer enables multi-tenant support by providing monitoring and billing for database usage based on individual Microsoft Azure platform accounts. SQL Database is built on a scalable platform involving numerous physical servers; this layer handles all the connections routing between your application and the physical servers where your data resides.</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783841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Platform</a:t>
            </a:r>
            <a:r>
              <a:rPr lang="en-US" dirty="0" smtClean="0"/>
              <a:t> - The platform layer includes the physical servers and services that support the services layer. The platform layer consists of many instances of SQL Server, each of which is managed by the SQL Database fabric. </a:t>
            </a:r>
          </a:p>
          <a:p>
            <a:r>
              <a:rPr lang="en-US" dirty="0" smtClean="0"/>
              <a:t>The SQL Database fabric is a distributed computing system composed of tightly integrated networks, servers, and storage. It enables automatic failover, load balancing, and automatic replication between physical servers. </a:t>
            </a:r>
          </a:p>
          <a:p>
            <a:r>
              <a:rPr lang="en-US" dirty="0" smtClean="0"/>
              <a:t>Management services monitor the health of individual servers and enable automated installation of service upgrades and software patches. </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2892697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3.emf"/><Relationship Id="rId4" Type="http://schemas.openxmlformats.org/officeDocument/2006/relationships/oleObject" Target="../embeddings/oleObject1.bin"/></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dirty="0" smtClean="0"/>
              <a:t>Click to edit Master title style</a:t>
            </a:r>
            <a:endParaRPr lang="en-US" dirty="0"/>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599">
                <a:solidFill>
                  <a:schemeClr val="tx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353367053"/>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dirty="0" smtClean="0"/>
              <a:t>Click to edit Master title style</a:t>
            </a:r>
            <a:endParaRPr lang="en-US" dirty="0"/>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599">
                <a:solidFill>
                  <a:schemeClr val="tx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198343919"/>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6"/>
            </a:lvl1pPr>
          </a:lstStyle>
          <a:p>
            <a:r>
              <a:rPr lang="en-US" dirty="0" smtClean="0"/>
              <a:t>Video</a:t>
            </a:r>
            <a:endParaRPr lang="en-US" dirty="0"/>
          </a:p>
        </p:txBody>
      </p:sp>
    </p:spTree>
    <p:extLst>
      <p:ext uri="{BB962C8B-B14F-4D97-AF65-F5344CB8AC3E}">
        <p14:creationId xmlns:p14="http://schemas.microsoft.com/office/powerpoint/2010/main" val="3449552252"/>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p:nvPr>
        </p:nvSpPr>
        <p:spPr>
          <a:xfrm>
            <a:off x="606176" y="1534345"/>
            <a:ext cx="11034445" cy="1007888"/>
          </a:xfrm>
        </p:spPr>
        <p:txBody>
          <a:bodyPr anchor="b"/>
          <a:lstStyle>
            <a:lvl1pPr algn="l">
              <a:defRPr sz="5998">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6176" y="2853732"/>
            <a:ext cx="11034445" cy="2404068"/>
          </a:xfrm>
        </p:spPr>
        <p:txBody>
          <a:bodyPr>
            <a:normAutofit/>
          </a:bodyPr>
          <a:lstStyle>
            <a:lvl1pPr marL="0" indent="0" algn="l">
              <a:buNone/>
              <a:defRPr sz="35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866897263"/>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243915"/>
            <a:ext cx="11034445" cy="2387600"/>
          </a:xfrm>
        </p:spPr>
        <p:txBody>
          <a:bodyPr anchor="ctr">
            <a:noAutofit/>
          </a:bodyPr>
          <a:lstStyle>
            <a:lvl1pPr algn="l">
              <a:lnSpc>
                <a:spcPct val="100000"/>
              </a:lnSpc>
              <a:defRPr sz="16595">
                <a:solidFill>
                  <a:schemeClr val="bg1"/>
                </a:solidFill>
              </a:defRPr>
            </a:lvl1pPr>
          </a:lstStyle>
          <a:p>
            <a:r>
              <a:rPr lang="en-US" dirty="0" smtClean="0"/>
              <a:t>subject</a:t>
            </a:r>
            <a:endParaRPr lang="en-US" dirty="0"/>
          </a:p>
        </p:txBody>
      </p:sp>
    </p:spTree>
    <p:extLst>
      <p:ext uri="{BB962C8B-B14F-4D97-AF65-F5344CB8AC3E}">
        <p14:creationId xmlns:p14="http://schemas.microsoft.com/office/powerpoint/2010/main" val="357098791"/>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8"/>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40045884"/>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9" y="457201"/>
            <a:ext cx="4211227" cy="1936679"/>
          </a:xfrm>
        </p:spPr>
        <p:txBody>
          <a:bodyPr anchor="b">
            <a:noAutofit/>
          </a:bodyPr>
          <a:lstStyle>
            <a:lvl1pPr>
              <a:defRPr sz="3999"/>
            </a:lvl1pPr>
          </a:lstStyle>
          <a:p>
            <a:r>
              <a:rPr lang="en-US" smtClean="0"/>
              <a:t>Click to edit Master title style</a:t>
            </a:r>
            <a:endParaRPr lang="en-US"/>
          </a:p>
        </p:txBody>
      </p:sp>
      <p:sp>
        <p:nvSpPr>
          <p:cNvPr id="3" name="Content Placeholder 2"/>
          <p:cNvSpPr>
            <a:spLocks noGrp="1"/>
          </p:cNvSpPr>
          <p:nvPr>
            <p:ph idx="1"/>
          </p:nvPr>
        </p:nvSpPr>
        <p:spPr>
          <a:xfrm>
            <a:off x="5183188" y="987427"/>
            <a:ext cx="6457432" cy="4873625"/>
          </a:xfrm>
        </p:spPr>
        <p:txBody>
          <a:bodyPr/>
          <a:lstStyle>
            <a:lvl1pPr>
              <a:defRPr sz="3199">
                <a:latin typeface="+mj-lt"/>
              </a:defRPr>
            </a:lvl1pPr>
            <a:lvl2pPr>
              <a:defRPr sz="2799">
                <a:latin typeface="+mj-lt"/>
              </a:defRPr>
            </a:lvl2pPr>
            <a:lvl3pPr>
              <a:defRPr sz="2399">
                <a:latin typeface="+mj-lt"/>
              </a:defRPr>
            </a:lvl3pPr>
            <a:lvl4pPr>
              <a:defRPr sz="1999">
                <a:latin typeface="+mj-lt"/>
              </a:defRPr>
            </a:lvl4pPr>
            <a:lvl5pPr>
              <a:defRPr sz="1999">
                <a:latin typeface="+mj-lt"/>
              </a:defRPr>
            </a:lvl5pPr>
            <a:lvl6pPr>
              <a:defRPr sz="1999"/>
            </a:lvl6pPr>
            <a:lvl7pPr>
              <a:defRPr sz="1999"/>
            </a:lvl7pPr>
            <a:lvl8pPr>
              <a:defRPr sz="1999"/>
            </a:lvl8pPr>
            <a:lvl9pPr>
              <a:defRPr sz="19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9" y="2604072"/>
            <a:ext cx="4211227" cy="3264917"/>
          </a:xfrm>
        </p:spPr>
        <p:txBody>
          <a:bodyPr>
            <a:normAutofit/>
          </a:bodyPr>
          <a:lstStyle>
            <a:lvl1pPr marL="0" indent="0">
              <a:buNone/>
              <a:defRPr sz="19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8"/>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350415112"/>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8"/>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49163630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717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Tree>
    <p:extLst>
      <p:ext uri="{BB962C8B-B14F-4D97-AF65-F5344CB8AC3E}">
        <p14:creationId xmlns:p14="http://schemas.microsoft.com/office/powerpoint/2010/main" val="1283354191"/>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
        <p:nvSpPr>
          <p:cNvPr id="3" name="Rectangle 2"/>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Tree>
    <p:extLst>
      <p:ext uri="{BB962C8B-B14F-4D97-AF65-F5344CB8AC3E}">
        <p14:creationId xmlns:p14="http://schemas.microsoft.com/office/powerpoint/2010/main" val="3078935511"/>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78930374"/>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8510" indent="-4031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82" indent="-34597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31" indent="-3364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5" y="6372549"/>
            <a:ext cx="1682359" cy="195501"/>
          </a:xfrm>
          <a:prstGeom prst="rect">
            <a:avLst/>
          </a:prstGeom>
        </p:spPr>
      </p:pic>
    </p:spTree>
    <p:extLst>
      <p:ext uri="{BB962C8B-B14F-4D97-AF65-F5344CB8AC3E}">
        <p14:creationId xmlns:p14="http://schemas.microsoft.com/office/powerpoint/2010/main" val="1599165056"/>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smtClean="0"/>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smtClean="0"/>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smtClean="0"/>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smtClean="0"/>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5" y="6372549"/>
            <a:ext cx="1682359" cy="195501"/>
          </a:xfrm>
          <a:prstGeom prst="rect">
            <a:avLst/>
          </a:prstGeom>
        </p:spPr>
      </p:pic>
    </p:spTree>
    <p:extLst>
      <p:ext uri="{BB962C8B-B14F-4D97-AF65-F5344CB8AC3E}">
        <p14:creationId xmlns:p14="http://schemas.microsoft.com/office/powerpoint/2010/main" val="170440379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smtClean="0"/>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smtClean="0"/>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smtClean="0"/>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smtClean="0"/>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5" y="6372549"/>
            <a:ext cx="1682359" cy="195501"/>
          </a:xfrm>
          <a:prstGeom prst="rect">
            <a:avLst/>
          </a:prstGeom>
        </p:spPr>
      </p:pic>
    </p:spTree>
    <p:extLst>
      <p:ext uri="{BB962C8B-B14F-4D97-AF65-F5344CB8AC3E}">
        <p14:creationId xmlns:p14="http://schemas.microsoft.com/office/powerpoint/2010/main" val="400390039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26"/>
              <a:endParaRPr lang="en-US" sz="1600">
                <a:solidFill>
                  <a:srgbClr val="00B0F0"/>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26"/>
              <a:endParaRPr lang="en-US" sz="1600">
                <a:solidFill>
                  <a:srgbClr val="00B0F0"/>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26"/>
              <a:endParaRPr lang="en-US" sz="1600">
                <a:solidFill>
                  <a:srgbClr val="00B0F0"/>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26"/>
              <a:endParaRPr lang="en-US" sz="1600">
                <a:solidFill>
                  <a:srgbClr val="00B0F0"/>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26"/>
              <a:endParaRPr lang="en-US" sz="1600">
                <a:solidFill>
                  <a:srgbClr val="00B0F0"/>
                </a:solidFill>
              </a:endParaRPr>
            </a:p>
          </p:txBody>
        </p:sp>
      </p:grpSp>
    </p:spTree>
    <p:extLst>
      <p:ext uri="{BB962C8B-B14F-4D97-AF65-F5344CB8AC3E}">
        <p14:creationId xmlns:p14="http://schemas.microsoft.com/office/powerpoint/2010/main" val="270382909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3" name="Text Box 3"/>
          <p:cNvSpPr txBox="1">
            <a:spLocks noChangeArrowheads="1"/>
          </p:cNvSpPr>
          <p:nvPr userDrawn="1"/>
        </p:nvSpPr>
        <p:spPr bwMode="blackWhite">
          <a:xfrm>
            <a:off x="450203" y="5503176"/>
            <a:ext cx="863936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7" y="2968092"/>
            <a:ext cx="3223861" cy="690695"/>
          </a:xfrm>
          <a:prstGeom prst="rect">
            <a:avLst/>
          </a:prstGeom>
        </p:spPr>
      </p:pic>
    </p:spTree>
    <p:extLst>
      <p:ext uri="{BB962C8B-B14F-4D97-AF65-F5344CB8AC3E}">
        <p14:creationId xmlns:p14="http://schemas.microsoft.com/office/powerpoint/2010/main" val="155922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032"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8"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smtClean="0"/>
              <a:t>Click to edit Master title style</a:t>
            </a:r>
            <a:endParaRPr lang="en-US"/>
          </a:p>
        </p:txBody>
      </p:sp>
      <p:sp>
        <p:nvSpPr>
          <p:cNvPr id="7" name="Slide Number Placeholder 6"/>
          <p:cNvSpPr>
            <a:spLocks noGrp="1"/>
          </p:cNvSpPr>
          <p:nvPr>
            <p:ph type="sldNum" sz="quarter" idx="4"/>
          </p:nvPr>
        </p:nvSpPr>
        <p:spPr>
          <a:xfrm>
            <a:off x="8737030" y="6356803"/>
            <a:ext cx="2844904" cy="364224"/>
          </a:xfrm>
          <a:prstGeom prst="rect">
            <a:avLst/>
          </a:prstGeom>
        </p:spPr>
        <p:txBody>
          <a:bodyPr vert="horz" lIns="91440" tIns="45720" rIns="91440" bIns="45720" rtlCol="0" anchor="ctr"/>
          <a:lstStyle>
            <a:lvl1pPr algn="r">
              <a:defRPr sz="735">
                <a:solidFill>
                  <a:schemeClr val="tx1">
                    <a:tint val="75000"/>
                  </a:schemeClr>
                </a:solidFill>
              </a:defRPr>
            </a:lvl1pPr>
          </a:lstStyle>
          <a:p>
            <a:fld id="{FFB82908-4842-4340-9D73-01C813DDC30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20011820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2103585719"/>
      </p:ext>
    </p:extLst>
  </p:cSld>
  <p:clrMapOvr>
    <a:masterClrMapping/>
  </p:clrMapOvr>
  <p:transition>
    <p:fade/>
  </p:transition>
  <p:timing>
    <p:tnLst>
      <p:par>
        <p:cTn id="1" dur="indefinite" restart="never" nodeType="tmRoot"/>
      </p:par>
    </p:tnLst>
  </p:timing>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171749933"/>
      </p:ext>
    </p:extLst>
  </p:cSld>
  <p:clrMapOvr>
    <a:masterClrMapping/>
  </p:clrMapOvr>
  <p:transition>
    <p:fade/>
  </p:transition>
  <p:timing>
    <p:tnLst>
      <p:par>
        <p:cTn id="1" dur="indefinite" restart="never" nodeType="tmRoot"/>
      </p:par>
    </p:tnLst>
  </p:timing>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1796722178"/>
      </p:ext>
    </p:extLst>
  </p:cSld>
  <p:clrMapOvr>
    <a:masterClrMapping/>
  </p:clrMapOvr>
  <p:transition>
    <p:fade/>
  </p:transition>
  <p:timing>
    <p:tnLst>
      <p:par>
        <p:cTn id="1" dur="indefinite" restart="never" nodeType="tmRoot"/>
      </p:par>
    </p:tnLst>
  </p:timing>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9434243"/>
      </p:ext>
    </p:extLst>
  </p:cSld>
  <p:clrMapOvr>
    <a:masterClrMapping/>
  </p:clrMapOvr>
  <p:transition>
    <p:fade/>
  </p:transition>
  <p:timing>
    <p:tnLst>
      <p:par>
        <p:cTn id="1" dur="indefinite" restart="never" nodeType="tmRoot"/>
      </p:par>
    </p:tnLst>
  </p:timing>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841874499"/>
      </p:ext>
    </p:extLst>
  </p:cSld>
  <p:clrMapOvr>
    <a:masterClrMapping/>
  </p:clrMapOvr>
  <p:transition>
    <p:fade/>
  </p:transition>
  <p:timing>
    <p:tnLst>
      <p:par>
        <p:cTn id="1" dur="indefinite" restart="never" nodeType="tmRoot"/>
      </p:par>
    </p:tnLst>
  </p:timing>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469890257"/>
      </p:ext>
    </p:extLst>
  </p:cSld>
  <p:clrMapOvr>
    <a:masterClrMapping/>
  </p:clrMapOvr>
  <p:transition>
    <p:fade/>
  </p:transition>
  <p:timing>
    <p:tnLst>
      <p:par>
        <p:cTn id="1" dur="indefinite" restart="never" nodeType="tmRoot"/>
      </p:par>
    </p:tnLst>
  </p:timing>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90664722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066286582"/>
      </p:ext>
    </p:extLst>
  </p:cSld>
  <p:clrMapOvr>
    <a:masterClrMapping/>
  </p:clrMapOvr>
  <p:transition>
    <p:fade/>
  </p:transition>
  <p:timing>
    <p:tnLst>
      <p:par>
        <p:cTn id="1" dur="indefinite" restart="never" nodeType="tmRoot"/>
      </p:par>
    </p:tnLst>
  </p:timing>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947593216"/>
      </p:ext>
    </p:extLst>
  </p:cSld>
  <p:clrMapOvr>
    <a:masterClrMapping/>
  </p:clrMapOvr>
  <p:transition>
    <p:fade/>
  </p:transition>
  <p:timing>
    <p:tnLst>
      <p:par>
        <p:cTn id="1" dur="indefinite" restart="never" nodeType="tmRoot"/>
      </p:par>
    </p:tnLst>
  </p:timing>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348344572"/>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141976067"/>
      </p:ext>
    </p:extLst>
  </p:cSld>
  <p:clrMapOvr>
    <a:masterClrMapping/>
  </p:clrMapOvr>
  <p:transition>
    <p:fade/>
  </p:transition>
  <p:timing>
    <p:tnLst>
      <p:par>
        <p:cTn id="1" dur="indefinite" restart="never" nodeType="tmRoot"/>
      </p:par>
    </p:tnLst>
  </p:timing>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012618633"/>
      </p:ext>
    </p:extLst>
  </p:cSld>
  <p:clrMapOvr>
    <a:masterClrMapping/>
  </p:clrMapOvr>
  <p:transition>
    <p:fade/>
  </p:transition>
  <p:timing>
    <p:tnLst>
      <p:par>
        <p:cTn id="1" dur="indefinite" restart="never" nodeType="tmRoot"/>
      </p:par>
    </p:tnLst>
  </p:timing>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891883200"/>
      </p:ext>
    </p:extLst>
  </p:cSld>
  <p:clrMapOvr>
    <a:masterClrMapping/>
  </p:clrMapOvr>
  <p:transition>
    <p:fade/>
  </p:transition>
  <p:timing>
    <p:tnLst>
      <p:par>
        <p:cTn id="1" dur="indefinite" restart="never" nodeType="tmRoot"/>
      </p:par>
    </p:tnLst>
  </p:timing>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43295711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33007965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69807353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20945143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36944897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01914603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2695702328"/>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60762475"/>
      </p:ext>
    </p:extLst>
  </p:cSld>
  <p:clrMapOvr>
    <a:masterClrMapping/>
  </p:clrMapOvr>
  <p:transition>
    <p:fade/>
  </p:transition>
  <p:timing>
    <p:tnLst>
      <p:par>
        <p:cTn id="1" dur="indefinite" restart="never" nodeType="tmRoot"/>
      </p:par>
    </p:tnLst>
  </p:timing>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2770127067"/>
      </p:ext>
    </p:extLst>
  </p:cSld>
  <p:clrMapOvr>
    <a:masterClrMapping/>
  </p:clrMapOvr>
  <p:transition>
    <p:fade/>
  </p:transition>
  <p:timing>
    <p:tnLst>
      <p:par>
        <p:cTn id="1" dur="indefinite" restart="never" nodeType="tmRoot"/>
      </p:par>
    </p:tnLst>
  </p:timing>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1053771548"/>
      </p:ext>
    </p:extLst>
  </p:cSld>
  <p:clrMapOvr>
    <a:masterClrMapping/>
  </p:clrMapOvr>
  <p:transition>
    <p:fade/>
  </p:transition>
  <p:timing>
    <p:tnLst>
      <p:par>
        <p:cTn id="1" dur="indefinite" restart="never" nodeType="tmRoot"/>
      </p:par>
    </p:tnLst>
  </p:timing>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80557950"/>
      </p:ext>
    </p:extLst>
  </p:cSld>
  <p:clrMapOvr>
    <a:masterClrMapping/>
  </p:clrMapOvr>
  <p:transition>
    <p:fade/>
  </p:transition>
  <p:timing>
    <p:tnLst>
      <p:par>
        <p:cTn id="1" dur="indefinite" restart="never" nodeType="tmRoot"/>
      </p:par>
    </p:tnLst>
  </p:timing>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3495103007"/>
      </p:ext>
    </p:extLst>
  </p:cSld>
  <p:clrMapOvr>
    <a:masterClrMapping/>
  </p:clrMapOvr>
  <p:transition>
    <p:fade/>
  </p:transition>
  <p:timing>
    <p:tnLst>
      <p:par>
        <p:cTn id="1" dur="indefinite" restart="never" nodeType="tmRoot"/>
      </p:par>
    </p:tnLst>
  </p:timing>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746101810"/>
      </p:ext>
    </p:extLst>
  </p:cSld>
  <p:clrMapOvr>
    <a:masterClrMapping/>
  </p:clrMapOvr>
  <p:transition>
    <p:fade/>
  </p:transition>
  <p:timing>
    <p:tnLst>
      <p:par>
        <p:cTn id="1" dur="indefinite" restart="never" nodeType="tmRoot"/>
      </p:par>
    </p:tnLst>
  </p:timing>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62959479"/>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397218436"/>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675171534"/>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smtClean="0">
              <a:gradFill>
                <a:gsLst>
                  <a:gs pos="0">
                    <a:srgbClr val="FFFFFF"/>
                  </a:gs>
                  <a:gs pos="100000">
                    <a:srgbClr val="FFFFFF"/>
                  </a:gs>
                </a:gsLst>
                <a:lin ang="5400000" scaled="0"/>
              </a:gradFill>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1836"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104969899"/>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smtClean="0">
              <a:gradFill>
                <a:gsLst>
                  <a:gs pos="0">
                    <a:srgbClr val="FFFFFF"/>
                  </a:gs>
                  <a:gs pos="100000">
                    <a:srgbClr val="FFFFFF"/>
                  </a:gs>
                </a:gsLst>
                <a:lin ang="5400000" scaled="0"/>
              </a:gradFill>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defRPr/>
            </a:pPr>
            <a:endParaRPr lang="en-US" sz="1632" kern="0" smtClean="0">
              <a:solidFill>
                <a:srgbClr val="292929"/>
              </a:solidFill>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3661897779"/>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79485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image" Target="../media/image9.png"/><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theme" Target="../theme/theme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34" Type="http://schemas.openxmlformats.org/officeDocument/2006/relationships/image" Target="../media/image1.png"/><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theme" Target="../theme/theme3.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slideLayout" Target="../slideLayouts/slideLayout78.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0" cstate="print">
            <a:extLst>
              <a:ext uri="{28A0092B-C50C-407E-A947-70E740481C1C}">
                <a14:useLocalDpi xmlns:a14="http://schemas.microsoft.com/office/drawing/2010/main" val="0"/>
              </a:ext>
            </a:extLst>
          </a:blip>
          <a:srcRect r="3957" b="4063"/>
          <a:stretch/>
        </p:blipFill>
        <p:spPr>
          <a:xfrm>
            <a:off x="10948" y="973"/>
            <a:ext cx="12170106" cy="6857027"/>
          </a:xfrm>
          <a:prstGeom prst="rect">
            <a:avLst/>
          </a:prstGeom>
        </p:spPr>
      </p:pic>
      <p:sp>
        <p:nvSpPr>
          <p:cNvPr id="2" name="Title Placeholder 1"/>
          <p:cNvSpPr>
            <a:spLocks noGrp="1"/>
          </p:cNvSpPr>
          <p:nvPr>
            <p:ph type="title"/>
          </p:nvPr>
        </p:nvSpPr>
        <p:spPr>
          <a:xfrm>
            <a:off x="560799" y="342355"/>
            <a:ext cx="11079822" cy="95760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9" y="1482812"/>
            <a:ext cx="11079822" cy="441973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17"/>
          <p:cNvSpPr>
            <a:spLocks noGrp="1"/>
          </p:cNvSpPr>
          <p:nvPr>
            <p:ph type="sldNum" sz="quarter" idx="4"/>
          </p:nvPr>
        </p:nvSpPr>
        <p:spPr>
          <a:xfrm>
            <a:off x="8897420" y="6274160"/>
            <a:ext cx="2743200" cy="365125"/>
          </a:xfrm>
          <a:prstGeom prst="rect">
            <a:avLst/>
          </a:prstGeom>
        </p:spPr>
        <p:txBody>
          <a:bodyPr vert="horz" lIns="91440" tIns="45720" rIns="91440" bIns="45720" rtlCol="0" anchor="ctr"/>
          <a:lstStyle>
            <a:lvl1pPr algn="r">
              <a:defRPr sz="1999">
                <a:solidFill>
                  <a:srgbClr val="289FD7"/>
                </a:solidFill>
                <a:latin typeface="+mj-lt"/>
              </a:defRPr>
            </a:lvl1pPr>
          </a:lstStyle>
          <a:p>
            <a:pPr defTabSz="914126"/>
            <a:fld id="{0D099E2A-118A-4377-8F98-2DF40BCBA9FE}" type="slidenum">
              <a:rPr lang="en-US" smtClean="0"/>
              <a:pPr defTabSz="914126"/>
              <a:t>‹#›</a:t>
            </a:fld>
            <a:endParaRPr lang="en-US"/>
          </a:p>
        </p:txBody>
      </p:sp>
    </p:spTree>
    <p:extLst>
      <p:ext uri="{BB962C8B-B14F-4D97-AF65-F5344CB8AC3E}">
        <p14:creationId xmlns:p14="http://schemas.microsoft.com/office/powerpoint/2010/main" val="958859236"/>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Lst>
  <p:timing>
    <p:tnLst>
      <p:par>
        <p:cTn id="1" dur="indefinite" restart="never" nodeType="tmRoot"/>
      </p:par>
    </p:tnLst>
  </p:timing>
  <p:hf hdr="0" ftr="0" dt="0"/>
  <p:txStyles>
    <p:titleStyle>
      <a:lvl1pPr algn="l" defTabSz="914126" rtl="0" eaLnBrk="1" latinLnBrk="0" hangingPunct="1">
        <a:lnSpc>
          <a:spcPct val="90000"/>
        </a:lnSpc>
        <a:spcBef>
          <a:spcPct val="0"/>
        </a:spcBef>
        <a:buNone/>
        <a:defRPr sz="5398" kern="1200">
          <a:solidFill>
            <a:schemeClr val="bg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3599" kern="1200">
          <a:solidFill>
            <a:schemeClr val="bg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3199" kern="1200">
          <a:solidFill>
            <a:schemeClr val="bg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2799" kern="1200">
          <a:solidFill>
            <a:schemeClr val="bg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25962903"/>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 id="2147483831" r:id="rId18"/>
    <p:sldLayoutId id="2147483832" r:id="rId19"/>
    <p:sldLayoutId id="2147483833" r:id="rId20"/>
    <p:sldLayoutId id="2147483834" r:id="rId21"/>
    <p:sldLayoutId id="2147483835" r:id="rId22"/>
    <p:sldLayoutId id="2147483836" r:id="rId23"/>
    <p:sldLayoutId id="2147483837" r:id="rId24"/>
    <p:sldLayoutId id="2147483838" r:id="rId25"/>
    <p:sldLayoutId id="2147483839" r:id="rId26"/>
    <p:sldLayoutId id="2147483840" r:id="rId27"/>
    <p:sldLayoutId id="2147483841" r:id="rId28"/>
    <p:sldLayoutId id="2147483842" r:id="rId29"/>
    <p:sldLayoutId id="2147483843" r:id="rId30"/>
    <p:sldLayoutId id="2147483844" r:id="rId31"/>
    <p:sldLayoutId id="2147483845" r:id="rId32"/>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8.xml"/><Relationship Id="rId5" Type="http://schemas.openxmlformats.org/officeDocument/2006/relationships/image" Target="../media/image23.emf"/><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8.xml"/><Relationship Id="rId5" Type="http://schemas.openxmlformats.org/officeDocument/2006/relationships/image" Target="../media/image23.emf"/><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tags" Target="../tags/tag3.xml"/><Relationship Id="rId7" Type="http://schemas.openxmlformats.org/officeDocument/2006/relationships/oleObject" Target="../embeddings/oleObject2.bin"/><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notesSlide" Target="../notesSlides/notesSlide3.xml"/><Relationship Id="rId5" Type="http://schemas.openxmlformats.org/officeDocument/2006/relationships/slideLayout" Target="../slideLayouts/slideLayout43.xml"/><Relationship Id="rId4" Type="http://schemas.openxmlformats.org/officeDocument/2006/relationships/tags" Target="../tags/tag4.xml"/><Relationship Id="rId9"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wmf"/><Relationship Id="rId1" Type="http://schemas.openxmlformats.org/officeDocument/2006/relationships/slideLayout" Target="../slideLayouts/slideLayout56.xml"/><Relationship Id="rId6" Type="http://schemas.microsoft.com/office/2007/relationships/hdphoto" Target="../media/hdphoto3.wdp"/><Relationship Id="rId5" Type="http://schemas.openxmlformats.org/officeDocument/2006/relationships/image" Target="../media/image17.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58.xml"/><Relationship Id="rId4" Type="http://schemas.openxmlformats.org/officeDocument/2006/relationships/image" Target="../media/image19.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Azure Data Storage</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4137961"/>
            <a:ext cx="6577690" cy="193181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Font typeface="Arial" pitchFamily="34" charset="0"/>
              <a:buNone/>
            </a:pPr>
            <a:r>
              <a:rPr lang="en-US" sz="3600" spc="-51" dirty="0" smtClean="0">
                <a:solidFill>
                  <a:srgbClr val="D2D2D2"/>
                </a:solidFill>
                <a:latin typeface="Segoe UI Light"/>
              </a:rPr>
              <a:t>Includes physical servicers</a:t>
            </a:r>
            <a:br>
              <a:rPr lang="en-US" sz="3600" spc="-51" dirty="0" smtClean="0">
                <a:solidFill>
                  <a:srgbClr val="D2D2D2"/>
                </a:solidFill>
                <a:latin typeface="Segoe UI Light"/>
              </a:rPr>
            </a:br>
            <a:r>
              <a:rPr lang="en-US" sz="3600" spc="-51" dirty="0" smtClean="0">
                <a:solidFill>
                  <a:srgbClr val="D2D2D2"/>
                </a:solidFill>
                <a:latin typeface="Segoe UI Light"/>
              </a:rPr>
              <a:t>and services that support</a:t>
            </a:r>
            <a:br>
              <a:rPr lang="en-US" sz="3600" spc="-51" dirty="0" smtClean="0">
                <a:solidFill>
                  <a:srgbClr val="D2D2D2"/>
                </a:solidFill>
                <a:latin typeface="Segoe UI Light"/>
              </a:rPr>
            </a:br>
            <a:r>
              <a:rPr lang="en-US" sz="3600" spc="-51" dirty="0" smtClean="0">
                <a:solidFill>
                  <a:srgbClr val="D2D2D2"/>
                </a:solidFill>
                <a:latin typeface="Segoe UI Light"/>
              </a:rPr>
              <a:t>the Services layer.</a:t>
            </a:r>
            <a:endParaRPr lang="en-US" sz="3600" spc="-51" dirty="0">
              <a:solidFill>
                <a:srgbClr val="D2D2D2"/>
              </a:solidFill>
              <a:latin typeface="Segoe UI Light"/>
            </a:endParaRP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rgbClr val="00BCF2">
                      <a:lumMod val="50000"/>
                    </a:srgb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FFFFFF"/>
                </a:solidFill>
              </a:rPr>
              <a:t>How It </a:t>
            </a:r>
            <a:r>
              <a:rPr lang="en-US" dirty="0" smtClean="0">
                <a:solidFill>
                  <a:srgbClr val="FFFFFF"/>
                </a:solidFill>
              </a:rPr>
              <a:t>Works – Architecture of the Service</a:t>
            </a:r>
            <a:endParaRPr lang="en-US" dirty="0">
              <a:solidFill>
                <a:srgbClr val="FFFFFF"/>
              </a:solidFill>
            </a:endParaRPr>
          </a:p>
        </p:txBody>
      </p:sp>
      <p:grpSp>
        <p:nvGrpSpPr>
          <p:cNvPr id="94" name="Group 93"/>
          <p:cNvGrpSpPr/>
          <p:nvPr/>
        </p:nvGrpSpPr>
        <p:grpSpPr>
          <a:xfrm>
            <a:off x="7518833" y="1999680"/>
            <a:ext cx="3976070" cy="2084188"/>
            <a:chOff x="7518833" y="1990153"/>
            <a:chExt cx="3976070" cy="2084188"/>
          </a:xfrm>
        </p:grpSpPr>
        <p:cxnSp>
          <p:nvCxnSpPr>
            <p:cNvPr id="95" name="Straight Connector 9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rgbClr val="FFFFFF"/>
                      </a:gs>
                      <a:gs pos="100000">
                        <a:srgbClr val="FFFFFF"/>
                      </a:gs>
                    </a:gsLst>
                    <a:lin ang="5400000" scaled="0"/>
                  </a:gradFill>
                  <a:latin typeface="Segoe UI Light"/>
                </a:rPr>
                <a:t>Services Layer</a:t>
              </a:r>
            </a:p>
          </p:txBody>
        </p:sp>
        <p:sp>
          <p:nvSpPr>
            <p:cNvPr id="97" name="Rectangle 9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343434"/>
                    </a:gs>
                    <a:gs pos="100000">
                      <a:srgbClr val="343434"/>
                    </a:gs>
                  </a:gsLst>
                  <a:lin ang="5400000" scaled="0"/>
                </a:gradFill>
                <a:latin typeface="Segoe UI Light"/>
              </a:endParaRPr>
            </a:p>
          </p:txBody>
        </p:sp>
        <p:sp>
          <p:nvSpPr>
            <p:cNvPr id="98" name="Rectangle 9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68217A">
                      <a:lumMod val="50000"/>
                    </a:srgbClr>
                  </a:solidFill>
                  <a:latin typeface="Segoe UI Light"/>
                </a:rPr>
                <a:t>Provisioning</a:t>
              </a:r>
            </a:p>
          </p:txBody>
        </p:sp>
        <p:sp>
          <p:nvSpPr>
            <p:cNvPr id="99" name="Rectangle 9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68217A">
                      <a:lumMod val="50000"/>
                    </a:srgbClr>
                  </a:solidFill>
                  <a:latin typeface="Segoe UI Light"/>
                </a:rPr>
                <a:t>Billing and Metering</a:t>
              </a:r>
            </a:p>
          </p:txBody>
        </p:sp>
        <p:sp>
          <p:nvSpPr>
            <p:cNvPr id="100" name="Rectangle 99"/>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68217A">
                      <a:lumMod val="50000"/>
                    </a:srgbClr>
                  </a:solidFill>
                  <a:latin typeface="Segoe UI Light"/>
                </a:rPr>
                <a:t>Connection Routing</a:t>
              </a:r>
            </a:p>
          </p:txBody>
        </p:sp>
        <p:cxnSp>
          <p:nvCxnSpPr>
            <p:cNvPr id="101" name="Straight Arrow Connector 100"/>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rgbClr val="FFFFFF"/>
                  </a:solidFill>
                  <a:latin typeface="Segoe UI Light"/>
                </a:rPr>
                <a:t>TDS+SSL</a:t>
              </a:r>
            </a:p>
          </p:txBody>
        </p:sp>
      </p:grpSp>
      <p:grpSp>
        <p:nvGrpSpPr>
          <p:cNvPr id="103" name="Group 102"/>
          <p:cNvGrpSpPr/>
          <p:nvPr/>
        </p:nvGrpSpPr>
        <p:grpSpPr>
          <a:xfrm>
            <a:off x="7518832" y="4137961"/>
            <a:ext cx="3976070" cy="1931810"/>
            <a:chOff x="7517244" y="4348917"/>
            <a:chExt cx="3976070" cy="1931810"/>
          </a:xfrm>
        </p:grpSpPr>
        <p:sp>
          <p:nvSpPr>
            <p:cNvPr id="104" name="Rectangle 103"/>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rgbClr val="FFFFFF"/>
                      </a:gs>
                      <a:gs pos="100000">
                        <a:srgbClr val="FFFFFF"/>
                      </a:gs>
                    </a:gsLst>
                    <a:lin ang="5400000" scaled="0"/>
                  </a:gradFill>
                  <a:latin typeface="Segoe UI Light"/>
                </a:rPr>
                <a:t>Platform Layer</a:t>
              </a:r>
            </a:p>
          </p:txBody>
        </p:sp>
        <p:sp>
          <p:nvSpPr>
            <p:cNvPr id="105" name="Rectangle 104"/>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343434"/>
                    </a:gs>
                    <a:gs pos="100000">
                      <a:srgbClr val="343434"/>
                    </a:gs>
                  </a:gsLst>
                  <a:lin ang="5400000" scaled="0"/>
                </a:gradFill>
                <a:latin typeface="Segoe UI Light"/>
              </a:endParaRPr>
            </a:p>
          </p:txBody>
        </p:sp>
        <p:sp>
          <p:nvSpPr>
            <p:cNvPr id="106" name="Rectangle 105"/>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343434"/>
                      </a:gs>
                      <a:gs pos="100000">
                        <a:srgbClr val="343434"/>
                      </a:gs>
                    </a:gsLst>
                    <a:lin ang="5400000" scaled="0"/>
                  </a:gradFill>
                  <a:latin typeface="Segoe UI Light"/>
                </a:rPr>
                <a:t>SQL Server</a:t>
              </a:r>
            </a:p>
          </p:txBody>
        </p:sp>
        <p:sp>
          <p:nvSpPr>
            <p:cNvPr id="107" name="Rectangle 106"/>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343434"/>
                      </a:gs>
                      <a:gs pos="100000">
                        <a:srgbClr val="343434"/>
                      </a:gs>
                    </a:gsLst>
                    <a:lin ang="5400000" scaled="0"/>
                  </a:gradFill>
                  <a:latin typeface="Segoe UI Light"/>
                </a:rPr>
                <a:t>SQL Database Fabric</a:t>
              </a:r>
            </a:p>
          </p:txBody>
        </p:sp>
        <p:sp>
          <p:nvSpPr>
            <p:cNvPr id="108" name="Rectangle 107"/>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343434"/>
                      </a:gs>
                      <a:gs pos="100000">
                        <a:srgbClr val="343434"/>
                      </a:gs>
                    </a:gsLst>
                    <a:lin ang="5400000" scaled="0"/>
                  </a:gradFill>
                  <a:latin typeface="Segoe UI Light"/>
                </a:rPr>
                <a:t>Management Services</a:t>
              </a:r>
            </a:p>
          </p:txBody>
        </p:sp>
      </p:grpSp>
      <p:sp>
        <p:nvSpPr>
          <p:cNvPr id="80" name="Rectangle 79"/>
          <p:cNvSpPr/>
          <p:nvPr/>
        </p:nvSpPr>
        <p:spPr>
          <a:xfrm>
            <a:off x="7459791" y="1971822"/>
            <a:ext cx="4258733" cy="2140752"/>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rgbClr val="FFFFFF"/>
              </a:solidFill>
            </a:endParaRPr>
          </a:p>
        </p:txBody>
      </p:sp>
      <p:sp>
        <p:nvSpPr>
          <p:cNvPr id="112" name="Rectangle 11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rgbClr val="FFFFFF"/>
              </a:solidFill>
            </a:endParaRPr>
          </a:p>
        </p:txBody>
      </p:sp>
    </p:spTree>
    <p:extLst>
      <p:ext uri="{BB962C8B-B14F-4D97-AF65-F5344CB8AC3E}">
        <p14:creationId xmlns:p14="http://schemas.microsoft.com/office/powerpoint/2010/main" val="39718955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2" presetClass="entr" presetSubtype="4"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 calcmode="lin" valueType="num">
                                      <p:cBhvr additive="base">
                                        <p:cTn id="10" dur="500" fill="hold"/>
                                        <p:tgtEl>
                                          <p:spTgt spid="103"/>
                                        </p:tgtEl>
                                        <p:attrNameLst>
                                          <p:attrName>ppt_x</p:attrName>
                                        </p:attrNameLst>
                                      </p:cBhvr>
                                      <p:tavLst>
                                        <p:tav tm="0">
                                          <p:val>
                                            <p:strVal val="#ppt_x"/>
                                          </p:val>
                                        </p:tav>
                                        <p:tav tm="100000">
                                          <p:val>
                                            <p:strVal val="#ppt_x"/>
                                          </p:val>
                                        </p:tav>
                                      </p:tavLst>
                                    </p:anim>
                                    <p:anim calcmode="lin" valueType="num">
                                      <p:cBhvr additive="base">
                                        <p:cTn id="11" dur="500" fill="hold"/>
                                        <p:tgtEl>
                                          <p:spTgt spid="103"/>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5486192"/>
            <a:ext cx="6577690" cy="137180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Font typeface="Arial" pitchFamily="34" charset="0"/>
              <a:buNone/>
            </a:pPr>
            <a:r>
              <a:rPr lang="en-US" sz="3600" spc="-51" dirty="0" smtClean="0">
                <a:solidFill>
                  <a:srgbClr val="D2D2D2"/>
                </a:solidFill>
                <a:latin typeface="Segoe UI Light"/>
              </a:rPr>
              <a:t>Administration of the physical </a:t>
            </a:r>
            <a:r>
              <a:rPr lang="en-US" sz="3600" spc="-51" dirty="0">
                <a:solidFill>
                  <a:srgbClr val="D2D2D2"/>
                </a:solidFill>
                <a:latin typeface="Segoe UI Light"/>
              </a:rPr>
              <a:t>HW and OS.</a:t>
            </a:r>
          </a:p>
        </p:txBody>
      </p:sp>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gradFill>
                  <a:gsLst>
                    <a:gs pos="0">
                      <a:srgbClr val="FFFFFF"/>
                    </a:gs>
                    <a:gs pos="100000">
                      <a:srgbClr val="FFFFFF"/>
                    </a:gs>
                  </a:gsLst>
                  <a:lin ang="5400000" scaled="0"/>
                </a:gradFill>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rgbClr val="00BCF2">
                      <a:lumMod val="50000"/>
                    </a:srgb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FFFFFF"/>
                </a:solidFill>
              </a:rPr>
              <a:t>How It </a:t>
            </a:r>
            <a:r>
              <a:rPr lang="en-US" dirty="0" smtClean="0">
                <a:solidFill>
                  <a:srgbClr val="FFFFFF"/>
                </a:solidFill>
              </a:rPr>
              <a:t>Works – Architecture of the Service</a:t>
            </a:r>
            <a:endParaRPr lang="en-US" dirty="0">
              <a:solidFill>
                <a:srgbClr val="FFFFFF"/>
              </a:solidFill>
            </a:endParaRPr>
          </a:p>
        </p:txBody>
      </p:sp>
      <p:grpSp>
        <p:nvGrpSpPr>
          <p:cNvPr id="83" name="Group 82"/>
          <p:cNvGrpSpPr/>
          <p:nvPr/>
        </p:nvGrpSpPr>
        <p:grpSpPr>
          <a:xfrm>
            <a:off x="7518833" y="1999680"/>
            <a:ext cx="3976070" cy="2084188"/>
            <a:chOff x="7518833" y="1990153"/>
            <a:chExt cx="3976070" cy="2084188"/>
          </a:xfrm>
        </p:grpSpPr>
        <p:cxnSp>
          <p:nvCxnSpPr>
            <p:cNvPr id="85" name="Straight Connector 8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rgbClr val="FFFFFF"/>
                      </a:gs>
                      <a:gs pos="100000">
                        <a:srgbClr val="FFFFFF"/>
                      </a:gs>
                    </a:gsLst>
                    <a:lin ang="5400000" scaled="0"/>
                  </a:gradFill>
                  <a:latin typeface="Segoe UI Light"/>
                </a:rPr>
                <a:t>Services Layer</a:t>
              </a:r>
            </a:p>
          </p:txBody>
        </p:sp>
        <p:sp>
          <p:nvSpPr>
            <p:cNvPr id="87" name="Rectangle 8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343434"/>
                    </a:gs>
                    <a:gs pos="100000">
                      <a:srgbClr val="343434"/>
                    </a:gs>
                  </a:gsLst>
                  <a:lin ang="5400000" scaled="0"/>
                </a:gradFill>
                <a:latin typeface="Segoe UI Light"/>
              </a:endParaRPr>
            </a:p>
          </p:txBody>
        </p:sp>
        <p:sp>
          <p:nvSpPr>
            <p:cNvPr id="88" name="Rectangle 8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68217A">
                      <a:lumMod val="50000"/>
                    </a:srgbClr>
                  </a:solidFill>
                  <a:latin typeface="Segoe UI Light"/>
                </a:rPr>
                <a:t>Provisioning</a:t>
              </a:r>
            </a:p>
          </p:txBody>
        </p:sp>
        <p:sp>
          <p:nvSpPr>
            <p:cNvPr id="89" name="Rectangle 8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68217A">
                      <a:lumMod val="50000"/>
                    </a:srgbClr>
                  </a:solidFill>
                  <a:latin typeface="Segoe UI Light"/>
                </a:rPr>
                <a:t>Billing and Metering</a:t>
              </a:r>
            </a:p>
          </p:txBody>
        </p:sp>
        <p:sp>
          <p:nvSpPr>
            <p:cNvPr id="91" name="Rectangle 90"/>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68217A">
                      <a:lumMod val="50000"/>
                    </a:srgbClr>
                  </a:solidFill>
                  <a:latin typeface="Segoe UI Light"/>
                </a:rPr>
                <a:t>Connection Routing</a:t>
              </a:r>
            </a:p>
          </p:txBody>
        </p:sp>
        <p:cxnSp>
          <p:nvCxnSpPr>
            <p:cNvPr id="92" name="Straight Arrow Connector 9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rgbClr val="FFFFFF"/>
                  </a:solidFill>
                  <a:latin typeface="Segoe UI Light"/>
                </a:rPr>
                <a:t>TDS+SSL</a:t>
              </a:r>
            </a:p>
          </p:txBody>
        </p:sp>
      </p:grpSp>
      <p:grpSp>
        <p:nvGrpSpPr>
          <p:cNvPr id="95" name="Group 94"/>
          <p:cNvGrpSpPr/>
          <p:nvPr/>
        </p:nvGrpSpPr>
        <p:grpSpPr>
          <a:xfrm>
            <a:off x="7518832" y="4137961"/>
            <a:ext cx="3976070" cy="1931810"/>
            <a:chOff x="7517244" y="4348917"/>
            <a:chExt cx="3976070" cy="1931810"/>
          </a:xfrm>
        </p:grpSpPr>
        <p:sp>
          <p:nvSpPr>
            <p:cNvPr id="96" name="Rectangle 95"/>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rgbClr val="FFFFFF"/>
                      </a:gs>
                      <a:gs pos="100000">
                        <a:srgbClr val="FFFFFF"/>
                      </a:gs>
                    </a:gsLst>
                    <a:lin ang="5400000" scaled="0"/>
                  </a:gradFill>
                  <a:latin typeface="Segoe UI Light"/>
                </a:rPr>
                <a:t>Platform Layer</a:t>
              </a:r>
            </a:p>
          </p:txBody>
        </p:sp>
        <p:sp>
          <p:nvSpPr>
            <p:cNvPr id="97" name="Rectangle 96"/>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343434"/>
                    </a:gs>
                    <a:gs pos="100000">
                      <a:srgbClr val="343434"/>
                    </a:gs>
                  </a:gsLst>
                  <a:lin ang="5400000" scaled="0"/>
                </a:gradFill>
                <a:latin typeface="Segoe UI Light"/>
              </a:endParaRPr>
            </a:p>
          </p:txBody>
        </p:sp>
        <p:sp>
          <p:nvSpPr>
            <p:cNvPr id="98" name="Rectangle 97"/>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343434"/>
                      </a:gs>
                      <a:gs pos="100000">
                        <a:srgbClr val="343434"/>
                      </a:gs>
                    </a:gsLst>
                    <a:lin ang="5400000" scaled="0"/>
                  </a:gradFill>
                  <a:latin typeface="Segoe UI Light"/>
                </a:rPr>
                <a:t>SQL Server</a:t>
              </a:r>
            </a:p>
          </p:txBody>
        </p:sp>
        <p:sp>
          <p:nvSpPr>
            <p:cNvPr id="99" name="Rectangle 98"/>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343434"/>
                      </a:gs>
                      <a:gs pos="100000">
                        <a:srgbClr val="343434"/>
                      </a:gs>
                    </a:gsLst>
                    <a:lin ang="5400000" scaled="0"/>
                  </a:gradFill>
                  <a:latin typeface="Segoe UI Light"/>
                </a:rPr>
                <a:t>SQL Database Fabric</a:t>
              </a:r>
            </a:p>
          </p:txBody>
        </p:sp>
        <p:sp>
          <p:nvSpPr>
            <p:cNvPr id="100" name="Rectangle 99"/>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343434"/>
                      </a:gs>
                      <a:gs pos="100000">
                        <a:srgbClr val="343434"/>
                      </a:gs>
                    </a:gsLst>
                    <a:lin ang="5400000" scaled="0"/>
                  </a:gradFill>
                  <a:latin typeface="Segoe UI Light"/>
                </a:rPr>
                <a:t>Management Services</a:t>
              </a:r>
            </a:p>
          </p:txBody>
        </p:sp>
      </p:grpSp>
      <p:sp>
        <p:nvSpPr>
          <p:cNvPr id="80" name="Rectangle 79"/>
          <p:cNvSpPr/>
          <p:nvPr/>
        </p:nvSpPr>
        <p:spPr>
          <a:xfrm>
            <a:off x="7478996" y="4101149"/>
            <a:ext cx="4055740" cy="1996467"/>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rgbClr val="FFFFFF"/>
              </a:solidFill>
            </a:endParaRPr>
          </a:p>
        </p:txBody>
      </p:sp>
      <p:sp>
        <p:nvSpPr>
          <p:cNvPr id="104" name="Rectangle 103"/>
          <p:cNvSpPr/>
          <p:nvPr/>
        </p:nvSpPr>
        <p:spPr>
          <a:xfrm>
            <a:off x="7473068" y="337250"/>
            <a:ext cx="4021834" cy="3782858"/>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rgbClr val="FFFFFF"/>
              </a:solidFill>
            </a:endParaRPr>
          </a:p>
        </p:txBody>
      </p:sp>
    </p:spTree>
    <p:extLst>
      <p:ext uri="{BB962C8B-B14F-4D97-AF65-F5344CB8AC3E}">
        <p14:creationId xmlns:p14="http://schemas.microsoft.com/office/powerpoint/2010/main" val="3154503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9" grpId="0" animBg="1"/>
      <p:bldP spid="8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latin typeface="Segoe UI Light"/>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rgbClr val="00BCF2">
                      <a:lumMod val="50000"/>
                    </a:srgbClr>
                  </a:solidFill>
                  <a:latin typeface="Segoe UI Light"/>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Segoe UI Light"/>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Segoe UI Light"/>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Segoe UI Light"/>
                </a:rPr>
                <a:t>SQL Server</a:t>
              </a:r>
            </a:p>
            <a:p>
              <a:pPr algn="ctr" defTabSz="914099" fontAlgn="base">
                <a:spcBef>
                  <a:spcPct val="0"/>
                </a:spcBef>
                <a:spcAft>
                  <a:spcPct val="0"/>
                </a:spcAft>
              </a:pPr>
              <a:r>
                <a:rPr lang="en-US" sz="1200" dirty="0">
                  <a:solidFill>
                    <a:sysClr val="windowText" lastClr="000000"/>
                  </a:solidFill>
                  <a:latin typeface="Segoe UI Light"/>
                </a:rPr>
                <a:t>Applications</a:t>
              </a:r>
            </a:p>
            <a:p>
              <a:pPr algn="ctr" defTabSz="914099" fontAlgn="base">
                <a:spcBef>
                  <a:spcPct val="0"/>
                </a:spcBef>
                <a:spcAft>
                  <a:spcPct val="0"/>
                </a:spcAft>
              </a:pPr>
              <a:r>
                <a:rPr lang="en-US" sz="1200" dirty="0">
                  <a:solidFill>
                    <a:sysClr val="windowText" lastClr="000000"/>
                  </a:solidFill>
                  <a:latin typeface="Segoe UI Light"/>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Segoe UI Light"/>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Segoe UI Light"/>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Segoe UI Light"/>
                </a:rPr>
                <a:t>Tabular Data Stream (TDS)</a:t>
              </a:r>
            </a:p>
          </p:txBody>
        </p:sp>
      </p:grpSp>
      <p:grpSp>
        <p:nvGrpSpPr>
          <p:cNvPr id="7" name="Group 6"/>
          <p:cNvGrpSpPr/>
          <p:nvPr/>
        </p:nvGrpSpPr>
        <p:grpSpPr>
          <a:xfrm>
            <a:off x="7518833" y="1999680"/>
            <a:ext cx="3976070" cy="2084188"/>
            <a:chOff x="7518833" y="1990153"/>
            <a:chExt cx="3976070" cy="2084188"/>
          </a:xfrm>
        </p:grpSpPr>
        <p:cxnSp>
          <p:nvCxnSpPr>
            <p:cNvPr id="13" name="Straight Connector 12"/>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rgbClr val="FFFFFF"/>
                      </a:gs>
                      <a:gs pos="100000">
                        <a:srgbClr val="FFFFFF"/>
                      </a:gs>
                    </a:gsLst>
                    <a:lin ang="5400000" scaled="0"/>
                  </a:gradFill>
                  <a:latin typeface="Segoe UI Light"/>
                </a:rPr>
                <a:t>Services Layer</a:t>
              </a:r>
            </a:p>
          </p:txBody>
        </p:sp>
        <p:sp>
          <p:nvSpPr>
            <p:cNvPr id="46" name="Rectangle 45"/>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343434"/>
                    </a:gs>
                    <a:gs pos="100000">
                      <a:srgbClr val="343434"/>
                    </a:gs>
                  </a:gsLst>
                  <a:lin ang="5400000" scaled="0"/>
                </a:gradFill>
                <a:latin typeface="Segoe UI Light"/>
              </a:endParaRPr>
            </a:p>
          </p:txBody>
        </p:sp>
        <p:sp>
          <p:nvSpPr>
            <p:cNvPr id="50" name="Rectangle 49"/>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68217A">
                      <a:lumMod val="50000"/>
                    </a:srgbClr>
                  </a:solidFill>
                  <a:latin typeface="Segoe UI Light"/>
                </a:rPr>
                <a:t>Provisioning</a:t>
              </a:r>
            </a:p>
          </p:txBody>
        </p:sp>
        <p:sp>
          <p:nvSpPr>
            <p:cNvPr id="51" name="Rectangle 50"/>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68217A">
                      <a:lumMod val="50000"/>
                    </a:srgbClr>
                  </a:solidFill>
                  <a:latin typeface="Segoe UI Light"/>
                </a:rPr>
                <a:t>Billing and Metering</a:t>
              </a:r>
            </a:p>
          </p:txBody>
        </p:sp>
        <p:sp>
          <p:nvSpPr>
            <p:cNvPr id="52" name="Rectangle 51"/>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68217A">
                      <a:lumMod val="50000"/>
                    </a:srgbClr>
                  </a:solidFill>
                  <a:latin typeface="Segoe UI Light"/>
                </a:rPr>
                <a:t>Connection Routing</a:t>
              </a:r>
            </a:p>
          </p:txBody>
        </p:sp>
        <p:cxnSp>
          <p:nvCxnSpPr>
            <p:cNvPr id="82" name="Straight Arrow Connector 8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rgbClr val="FFFFFF"/>
                  </a:solidFill>
                  <a:latin typeface="Segoe UI Light"/>
                </a:rPr>
                <a:t>TDS+SSL</a:t>
              </a:r>
            </a:p>
          </p:txBody>
        </p:sp>
      </p:grpSp>
      <p:grpSp>
        <p:nvGrpSpPr>
          <p:cNvPr id="3072" name="Group 3071"/>
          <p:cNvGrpSpPr/>
          <p:nvPr/>
        </p:nvGrpSpPr>
        <p:grpSpPr>
          <a:xfrm>
            <a:off x="7518832" y="4137961"/>
            <a:ext cx="3976070" cy="1931810"/>
            <a:chOff x="7517244" y="4348917"/>
            <a:chExt cx="3976070" cy="1931810"/>
          </a:xfrm>
        </p:grpSpPr>
        <p:sp>
          <p:nvSpPr>
            <p:cNvPr id="63" name="Rectangle 62"/>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rgbClr val="FFFFFF"/>
                      </a:gs>
                      <a:gs pos="100000">
                        <a:srgbClr val="FFFFFF"/>
                      </a:gs>
                    </a:gsLst>
                    <a:lin ang="5400000" scaled="0"/>
                  </a:gradFill>
                  <a:latin typeface="Segoe UI Light"/>
                </a:rPr>
                <a:t>Platform Layer</a:t>
              </a:r>
            </a:p>
          </p:txBody>
        </p:sp>
        <p:sp>
          <p:nvSpPr>
            <p:cNvPr id="64" name="Rectangle 63"/>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343434"/>
                    </a:gs>
                    <a:gs pos="100000">
                      <a:srgbClr val="343434"/>
                    </a:gs>
                  </a:gsLst>
                  <a:lin ang="5400000" scaled="0"/>
                </a:gradFill>
                <a:latin typeface="Segoe UI Light"/>
              </a:endParaRPr>
            </a:p>
          </p:txBody>
        </p:sp>
        <p:sp>
          <p:nvSpPr>
            <p:cNvPr id="65" name="Rectangle 64"/>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343434"/>
                      </a:gs>
                      <a:gs pos="100000">
                        <a:srgbClr val="343434"/>
                      </a:gs>
                    </a:gsLst>
                    <a:lin ang="5400000" scaled="0"/>
                  </a:gradFill>
                  <a:latin typeface="Segoe UI Light"/>
                </a:rPr>
                <a:t>SQL Server</a:t>
              </a:r>
            </a:p>
          </p:txBody>
        </p:sp>
        <p:sp>
          <p:nvSpPr>
            <p:cNvPr id="66" name="Rectangle 65"/>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343434"/>
                      </a:gs>
                      <a:gs pos="100000">
                        <a:srgbClr val="343434"/>
                      </a:gs>
                    </a:gsLst>
                    <a:lin ang="5400000" scaled="0"/>
                  </a:gradFill>
                  <a:latin typeface="Segoe UI Light"/>
                </a:rPr>
                <a:t>SQL Database Fabric</a:t>
              </a:r>
            </a:p>
          </p:txBody>
        </p:sp>
        <p:sp>
          <p:nvSpPr>
            <p:cNvPr id="67" name="Rectangle 66"/>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343434"/>
                      </a:gs>
                      <a:gs pos="100000">
                        <a:srgbClr val="343434"/>
                      </a:gs>
                    </a:gsLst>
                    <a:lin ang="5400000" scaled="0"/>
                  </a:gradFill>
                  <a:latin typeface="Segoe UI Light"/>
                </a:rPr>
                <a:t>Management Services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FFFFFF"/>
                </a:solidFill>
              </a:rPr>
              <a:t>How It </a:t>
            </a:r>
            <a:r>
              <a:rPr lang="en-US" dirty="0" smtClean="0">
                <a:solidFill>
                  <a:srgbClr val="FFFFFF"/>
                </a:solidFill>
              </a:rPr>
              <a:t>Works – Architecture of the Service</a:t>
            </a:r>
            <a:endParaRPr lang="en-US" dirty="0">
              <a:solidFill>
                <a:srgbClr val="FFFFFF"/>
              </a:solidFill>
            </a:endParaRPr>
          </a:p>
        </p:txBody>
      </p:sp>
      <p:sp>
        <p:nvSpPr>
          <p:cNvPr id="2" name="Left Brace 1"/>
          <p:cNvSpPr/>
          <p:nvPr/>
        </p:nvSpPr>
        <p:spPr>
          <a:xfrm>
            <a:off x="6531427" y="2179466"/>
            <a:ext cx="667658" cy="4269820"/>
          </a:xfrm>
          <a:prstGeom prst="lef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solidFill>
                <a:srgbClr val="343434"/>
              </a:solidFill>
            </a:endParaRPr>
          </a:p>
        </p:txBody>
      </p:sp>
      <p:sp>
        <p:nvSpPr>
          <p:cNvPr id="80" name="Content Placeholder 2"/>
          <p:cNvSpPr txBox="1">
            <a:spLocks/>
          </p:cNvSpPr>
          <p:nvPr/>
        </p:nvSpPr>
        <p:spPr>
          <a:xfrm>
            <a:off x="1175657" y="3562787"/>
            <a:ext cx="5355769"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Font typeface="Arial" pitchFamily="34" charset="0"/>
              <a:buNone/>
            </a:pPr>
            <a:r>
              <a:rPr lang="en-US" sz="5400" spc="-51" dirty="0" smtClean="0">
                <a:solidFill>
                  <a:srgbClr val="D2D2D2"/>
                </a:solidFill>
                <a:latin typeface="Segoe UI Light"/>
              </a:rPr>
              <a:t>Microsoft Azure</a:t>
            </a:r>
            <a:br>
              <a:rPr lang="en-US" sz="5400" spc="-51" dirty="0" smtClean="0">
                <a:solidFill>
                  <a:srgbClr val="D2D2D2"/>
                </a:solidFill>
                <a:latin typeface="Segoe UI Light"/>
              </a:rPr>
            </a:br>
            <a:r>
              <a:rPr lang="en-US" sz="5400" spc="-51" dirty="0" smtClean="0">
                <a:solidFill>
                  <a:srgbClr val="D2D2D2"/>
                </a:solidFill>
                <a:latin typeface="Segoe UI Light"/>
              </a:rPr>
              <a:t>SQL Database</a:t>
            </a:r>
          </a:p>
          <a:p>
            <a:pPr marL="3175" lvl="1" indent="0" defTabSz="914325">
              <a:spcBef>
                <a:spcPts val="600"/>
              </a:spcBef>
              <a:buFont typeface="Arial" pitchFamily="34" charset="0"/>
              <a:buNone/>
            </a:pPr>
            <a:r>
              <a:rPr lang="en-US" sz="5400" spc="-51" dirty="0" smtClean="0">
                <a:solidFill>
                  <a:srgbClr val="D2D2D2"/>
                </a:solidFill>
                <a:latin typeface="Segoe UI Light"/>
              </a:rPr>
              <a:t>PaaS</a:t>
            </a:r>
            <a:endParaRPr lang="en-US" sz="5400" dirty="0">
              <a:latin typeface="Segoe UI Light"/>
            </a:endParaRPr>
          </a:p>
        </p:txBody>
      </p:sp>
    </p:spTree>
    <p:extLst>
      <p:ext uri="{BB962C8B-B14F-4D97-AF65-F5344CB8AC3E}">
        <p14:creationId xmlns:p14="http://schemas.microsoft.com/office/powerpoint/2010/main" val="120533122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Blobs</a:t>
            </a:r>
            <a:endParaRPr lang="en-US" dirty="0"/>
          </a:p>
        </p:txBody>
      </p:sp>
    </p:spTree>
    <p:extLst>
      <p:ext uri="{BB962C8B-B14F-4D97-AF65-F5344CB8AC3E}">
        <p14:creationId xmlns:p14="http://schemas.microsoft.com/office/powerpoint/2010/main" val="88847757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smtClean="0"/>
              <a:t>Microsoft Azure</a:t>
            </a:r>
            <a:r>
              <a:rPr lang="en-US" sz="11500" dirty="0" smtClean="0"/>
              <a:t/>
            </a:r>
            <a:br>
              <a:rPr lang="en-US" sz="11500" dirty="0" smtClean="0"/>
            </a:br>
            <a:r>
              <a:rPr lang="en-US" sz="11500" dirty="0" smtClean="0"/>
              <a:t>Storage Blob</a:t>
            </a:r>
            <a:endParaRPr lang="en-US" sz="11500" dirty="0"/>
          </a:p>
        </p:txBody>
      </p:sp>
      <p:pic>
        <p:nvPicPr>
          <p:cNvPr id="5" name="Picture 4"/>
          <p:cNvPicPr>
            <a:picLocks noChangeAspect="1"/>
          </p:cNvPicPr>
          <p:nvPr/>
        </p:nvPicPr>
        <p:blipFill>
          <a:blip r:embed="rId2"/>
          <a:stretch>
            <a:fillRect/>
          </a:stretch>
        </p:blipFill>
        <p:spPr>
          <a:xfrm>
            <a:off x="5281165" y="381093"/>
            <a:ext cx="1629670" cy="1409101"/>
          </a:xfrm>
          <a:prstGeom prst="rect">
            <a:avLst/>
          </a:prstGeom>
        </p:spPr>
      </p:pic>
    </p:spTree>
    <p:extLst>
      <p:ext uri="{BB962C8B-B14F-4D97-AF65-F5344CB8AC3E}">
        <p14:creationId xmlns:p14="http://schemas.microsoft.com/office/powerpoint/2010/main" val="2656153546"/>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586224" y="3873501"/>
            <a:ext cx="11019553" cy="950913"/>
          </a:xfrm>
        </p:spPr>
        <p:txBody>
          <a:bodyPr/>
          <a:lstStyle/>
          <a:p>
            <a:pPr defTabSz="914400">
              <a:tabLst>
                <a:tab pos="10804525" algn="r"/>
              </a:tabLst>
            </a:pPr>
            <a:r>
              <a:rPr lang="en-US" dirty="0"/>
              <a:t>Block </a:t>
            </a:r>
            <a:r>
              <a:rPr lang="en-US" dirty="0" smtClean="0"/>
              <a:t>Blob	Page Blob</a:t>
            </a:r>
            <a:endParaRPr lang="en-US" dirty="0"/>
          </a:p>
          <a:p>
            <a:endParaRPr lang="en-US" dirty="0"/>
          </a:p>
        </p:txBody>
      </p:sp>
      <p:sp>
        <p:nvSpPr>
          <p:cNvPr id="3" name="Title 2"/>
          <p:cNvSpPr>
            <a:spLocks noGrp="1"/>
          </p:cNvSpPr>
          <p:nvPr>
            <p:ph type="title"/>
          </p:nvPr>
        </p:nvSpPr>
        <p:spPr>
          <a:prstGeom prst="rect">
            <a:avLst/>
          </a:prstGeom>
        </p:spPr>
        <p:txBody>
          <a:bodyPr/>
          <a:lstStyle/>
          <a:p>
            <a:r>
              <a:rPr lang="en-US" dirty="0"/>
              <a:t>Two Types of Blobs Under the Hood</a:t>
            </a:r>
          </a:p>
        </p:txBody>
      </p:sp>
    </p:spTree>
    <p:extLst>
      <p:ext uri="{BB962C8B-B14F-4D97-AF65-F5344CB8AC3E}">
        <p14:creationId xmlns:p14="http://schemas.microsoft.com/office/powerpoint/2010/main" val="2513892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normAutofit fontScale="90000"/>
          </a:bodyPr>
          <a:lstStyle/>
          <a:p>
            <a:r>
              <a:rPr lang="en-US" dirty="0" smtClean="0"/>
              <a:t>Block Blob</a:t>
            </a:r>
            <a:endParaRPr lang="en-US" dirty="0"/>
          </a:p>
        </p:txBody>
      </p:sp>
      <p:sp>
        <p:nvSpPr>
          <p:cNvPr id="2" name="Content Placeholder 1"/>
          <p:cNvSpPr>
            <a:spLocks noGrp="1"/>
          </p:cNvSpPr>
          <p:nvPr>
            <p:ph sz="quarter" idx="10"/>
          </p:nvPr>
        </p:nvSpPr>
        <p:spPr/>
        <p:txBody>
          <a:bodyPr/>
          <a:lstStyle/>
          <a:p>
            <a:pPr marL="0" indent="0" defTabSz="914099" fontAlgn="base">
              <a:spcAft>
                <a:spcPts val="1200"/>
              </a:spcAft>
              <a:buNone/>
            </a:pPr>
            <a:r>
              <a:rPr lang="en-US" sz="3200" dirty="0"/>
              <a:t>Targeted at streaming workloads</a:t>
            </a:r>
          </a:p>
          <a:p>
            <a:pPr marL="0" indent="0" defTabSz="914099" fontAlgn="base">
              <a:spcAft>
                <a:spcPts val="1200"/>
              </a:spcAft>
              <a:buNone/>
            </a:pPr>
            <a:r>
              <a:rPr lang="en-US" sz="3200" dirty="0"/>
              <a:t>Each blob consists of a sequence of blocks</a:t>
            </a:r>
          </a:p>
          <a:p>
            <a:pPr marL="0" indent="0" defTabSz="914099" fontAlgn="base">
              <a:spcAft>
                <a:spcPts val="1200"/>
              </a:spcAft>
              <a:buNone/>
            </a:pPr>
            <a:r>
              <a:rPr lang="en-US" sz="3200" dirty="0"/>
              <a:t>Each block is identified by a Block ID</a:t>
            </a:r>
          </a:p>
          <a:p>
            <a:pPr marL="0" indent="0" defTabSz="914099" fontAlgn="base">
              <a:spcAft>
                <a:spcPts val="1200"/>
              </a:spcAft>
              <a:buNone/>
            </a:pPr>
            <a:r>
              <a:rPr lang="en-US" sz="3200" dirty="0"/>
              <a:t>Size limit 200GB per blob</a:t>
            </a:r>
          </a:p>
          <a:p>
            <a:pPr marL="0" indent="0" defTabSz="914099" fontAlgn="base">
              <a:spcAft>
                <a:spcPts val="1200"/>
              </a:spcAft>
              <a:buNone/>
            </a:pPr>
            <a:r>
              <a:rPr lang="en-US" sz="3200" dirty="0"/>
              <a:t>Optimistic Concurrency via </a:t>
            </a:r>
            <a:r>
              <a:rPr lang="en-US" sz="3200" dirty="0" err="1" smtClean="0"/>
              <a:t>Etags</a:t>
            </a:r>
            <a:endParaRPr lang="en-US" sz="3200" dirty="0"/>
          </a:p>
        </p:txBody>
      </p:sp>
    </p:spTree>
    <p:extLst>
      <p:ext uri="{BB962C8B-B14F-4D97-AF65-F5344CB8AC3E}">
        <p14:creationId xmlns:p14="http://schemas.microsoft.com/office/powerpoint/2010/main" val="144338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normAutofit fontScale="90000"/>
          </a:bodyPr>
          <a:lstStyle/>
          <a:p>
            <a:r>
              <a:rPr lang="en-US" dirty="0" smtClean="0"/>
              <a:t>Page Blob</a:t>
            </a:r>
            <a:endParaRPr lang="en-US" dirty="0"/>
          </a:p>
        </p:txBody>
      </p:sp>
      <p:sp>
        <p:nvSpPr>
          <p:cNvPr id="2" name="Content Placeholder 1"/>
          <p:cNvSpPr>
            <a:spLocks noGrp="1"/>
          </p:cNvSpPr>
          <p:nvPr>
            <p:ph sz="quarter" idx="10"/>
          </p:nvPr>
        </p:nvSpPr>
        <p:spPr/>
        <p:txBody>
          <a:bodyPr/>
          <a:lstStyle/>
          <a:p>
            <a:pPr marL="0" indent="0" defTabSz="914099" fontAlgn="base">
              <a:spcAft>
                <a:spcPts val="1200"/>
              </a:spcAft>
              <a:buNone/>
            </a:pPr>
            <a:r>
              <a:rPr lang="en-US" sz="3200" dirty="0"/>
              <a:t>Targeted at random read/write </a:t>
            </a:r>
            <a:r>
              <a:rPr lang="en-US" sz="3200" dirty="0" smtClean="0"/>
              <a:t>workloads</a:t>
            </a:r>
          </a:p>
          <a:p>
            <a:pPr marL="0" indent="0" defTabSz="914099" fontAlgn="base">
              <a:spcAft>
                <a:spcPts val="1200"/>
              </a:spcAft>
              <a:buNone/>
            </a:pPr>
            <a:r>
              <a:rPr lang="en-US" sz="3200" dirty="0" smtClean="0"/>
              <a:t>Each </a:t>
            </a:r>
            <a:r>
              <a:rPr lang="en-US" sz="3200" dirty="0"/>
              <a:t>blob consists of an array of pages </a:t>
            </a:r>
          </a:p>
          <a:p>
            <a:pPr marL="0" indent="0" defTabSz="914099" fontAlgn="base">
              <a:spcAft>
                <a:spcPts val="1200"/>
              </a:spcAft>
              <a:buNone/>
            </a:pPr>
            <a:r>
              <a:rPr lang="en-US" sz="3200" dirty="0"/>
              <a:t>Each page is identified by its offset from the start of the blob</a:t>
            </a:r>
          </a:p>
          <a:p>
            <a:pPr marL="0" indent="0" defTabSz="914099" fontAlgn="base">
              <a:spcAft>
                <a:spcPts val="1200"/>
              </a:spcAft>
              <a:buNone/>
            </a:pPr>
            <a:r>
              <a:rPr lang="en-US" sz="3200" dirty="0"/>
              <a:t>Size limit 1TB per blob</a:t>
            </a:r>
          </a:p>
          <a:p>
            <a:pPr marL="0" indent="0" defTabSz="914099" fontAlgn="base">
              <a:spcAft>
                <a:spcPts val="1200"/>
              </a:spcAft>
              <a:buNone/>
            </a:pPr>
            <a:r>
              <a:rPr lang="en-US" sz="3200" dirty="0"/>
              <a:t>Optimistic or Pessimistic (locking) concurrency via </a:t>
            </a:r>
            <a:r>
              <a:rPr lang="en-US" sz="3200" dirty="0" smtClean="0"/>
              <a:t>leases</a:t>
            </a:r>
            <a:endParaRPr lang="en-US" sz="3200" dirty="0"/>
          </a:p>
        </p:txBody>
      </p:sp>
    </p:spTree>
    <p:extLst>
      <p:ext uri="{BB962C8B-B14F-4D97-AF65-F5344CB8AC3E}">
        <p14:creationId xmlns:p14="http://schemas.microsoft.com/office/powerpoint/2010/main" val="3273930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a:prstGeom prst="rect">
            <a:avLst/>
          </a:prstGeom>
        </p:spPr>
        <p:txBody>
          <a:bodyPr/>
          <a:lstStyle/>
          <a:p>
            <a:r>
              <a:rPr lang="en-US" dirty="0" smtClean="0"/>
              <a:t>Blob Storage Concepts</a:t>
            </a:r>
            <a:endParaRPr lang="en-US" dirty="0"/>
          </a:p>
        </p:txBody>
      </p:sp>
      <p:sp>
        <p:nvSpPr>
          <p:cNvPr id="66" name="Rounded Rectangle 65"/>
          <p:cNvSpPr/>
          <p:nvPr/>
        </p:nvSpPr>
        <p:spPr>
          <a:xfrm>
            <a:off x="6160441" y="1803399"/>
            <a:ext cx="220071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Blob</a:t>
            </a:r>
          </a:p>
        </p:txBody>
      </p:sp>
      <p:sp>
        <p:nvSpPr>
          <p:cNvPr id="69" name="Rounded Rectangle 68"/>
          <p:cNvSpPr/>
          <p:nvPr/>
        </p:nvSpPr>
        <p:spPr>
          <a:xfrm>
            <a:off x="3587136" y="1803400"/>
            <a:ext cx="2444678"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Container</a:t>
            </a:r>
          </a:p>
        </p:txBody>
      </p:sp>
      <p:sp>
        <p:nvSpPr>
          <p:cNvPr id="72" name="Rounded Rectangle 71"/>
          <p:cNvSpPr/>
          <p:nvPr/>
        </p:nvSpPr>
        <p:spPr>
          <a:xfrm>
            <a:off x="1081963" y="1803400"/>
            <a:ext cx="2361146"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Account</a:t>
            </a:r>
            <a:endParaRPr lang="en-US" sz="3100" dirty="0">
              <a:solidFill>
                <a:srgbClr val="595959">
                  <a:alpha val="98824"/>
                </a:srgbClr>
              </a:solidFill>
              <a:latin typeface="Segoe UI Light" pitchFamily="34" charset="0"/>
            </a:endParaRPr>
          </a:p>
        </p:txBody>
      </p:sp>
      <p:sp>
        <p:nvSpPr>
          <p:cNvPr id="100" name="Rectangle 99"/>
          <p:cNvSpPr/>
          <p:nvPr/>
        </p:nvSpPr>
        <p:spPr bwMode="auto">
          <a:xfrm>
            <a:off x="175223" y="1136378"/>
            <a:ext cx="9791004" cy="457200"/>
          </a:xfrm>
          <a:prstGeom prst="rect">
            <a:avLst/>
          </a:prstGeom>
          <a:no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defTabSz="914061" fontAlgn="base">
              <a:spcBef>
                <a:spcPct val="0"/>
              </a:spcBef>
              <a:spcAft>
                <a:spcPct val="0"/>
              </a:spcAft>
            </a:pPr>
            <a:r>
              <a:rPr lang="en-US" sz="2000" dirty="0">
                <a:solidFill>
                  <a:srgbClr val="FFFFFF">
                    <a:alpha val="99000"/>
                  </a:srgbClr>
                </a:solidFill>
                <a:latin typeface="Consolas" pitchFamily="49" charset="0"/>
                <a:cs typeface="Consolas" pitchFamily="49" charset="0"/>
              </a:rPr>
              <a:t>http</a:t>
            </a:r>
            <a:r>
              <a:rPr lang="en-US" sz="2000" dirty="0" smtClean="0">
                <a:solidFill>
                  <a:srgbClr val="FFFFFF">
                    <a:alpha val="99000"/>
                  </a:srgbClr>
                </a:solidFill>
                <a:latin typeface="Consolas" pitchFamily="49" charset="0"/>
                <a:cs typeface="Consolas" pitchFamily="49" charset="0"/>
              </a:rPr>
              <a:t>://{account}.</a:t>
            </a:r>
            <a:r>
              <a:rPr lang="en-US" sz="2000" i="1" dirty="0" smtClean="0">
                <a:solidFill>
                  <a:srgbClr val="FFFFFF">
                    <a:alpha val="99000"/>
                  </a:srgbClr>
                </a:solidFill>
                <a:latin typeface="Consolas" pitchFamily="49" charset="0"/>
                <a:cs typeface="Consolas" pitchFamily="49" charset="0"/>
              </a:rPr>
              <a:t>blob.core.windows.net</a:t>
            </a:r>
            <a:r>
              <a:rPr lang="en-US" sz="2000" dirty="0">
                <a:solidFill>
                  <a:srgbClr val="FFFFFF">
                    <a:alpha val="99000"/>
                  </a:srgbClr>
                </a:solidFill>
                <a:latin typeface="Consolas" pitchFamily="49" charset="0"/>
                <a:cs typeface="Consolas" pitchFamily="49" charset="0"/>
              </a:rPr>
              <a:t>/{</a:t>
            </a:r>
            <a:r>
              <a:rPr lang="en-US" sz="2000" dirty="0" smtClean="0">
                <a:solidFill>
                  <a:srgbClr val="FFFFFF">
                    <a:alpha val="99000"/>
                  </a:srgbClr>
                </a:solidFill>
                <a:latin typeface="Consolas" pitchFamily="49" charset="0"/>
                <a:cs typeface="Consolas" pitchFamily="49" charset="0"/>
              </a:rPr>
              <a:t>container</a:t>
            </a:r>
            <a:r>
              <a:rPr lang="en-US" sz="2000" dirty="0">
                <a:solidFill>
                  <a:srgbClr val="FFFFFF">
                    <a:alpha val="99000"/>
                  </a:srgbClr>
                </a:solidFill>
                <a:latin typeface="Consolas" pitchFamily="49" charset="0"/>
                <a:cs typeface="Consolas" pitchFamily="49" charset="0"/>
              </a:rPr>
              <a:t>}</a:t>
            </a:r>
            <a:r>
              <a:rPr lang="en-US" sz="2000" dirty="0" smtClean="0">
                <a:solidFill>
                  <a:srgbClr val="FFFFFF">
                    <a:alpha val="99000"/>
                  </a:srgbClr>
                </a:solidFill>
                <a:latin typeface="Consolas" pitchFamily="49" charset="0"/>
                <a:cs typeface="Consolas" pitchFamily="49" charset="0"/>
              </a:rPr>
              <a:t>/{blobname</a:t>
            </a:r>
            <a:r>
              <a:rPr lang="en-US" sz="2000" dirty="0">
                <a:solidFill>
                  <a:srgbClr val="FFFFFF">
                    <a:alpha val="99000"/>
                  </a:srgbClr>
                </a:solidFill>
                <a:latin typeface="Consolas" pitchFamily="49" charset="0"/>
                <a:cs typeface="Consolas" pitchFamily="49" charset="0"/>
              </a:rPr>
              <a:t>}</a:t>
            </a:r>
          </a:p>
        </p:txBody>
      </p:sp>
      <p:sp>
        <p:nvSpPr>
          <p:cNvPr id="101" name="Down Arrow 100"/>
          <p:cNvSpPr/>
          <p:nvPr/>
        </p:nvSpPr>
        <p:spPr bwMode="auto">
          <a:xfrm rot="10800000">
            <a:off x="1700188" y="1507751"/>
            <a:ext cx="302165" cy="394210"/>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02" name="Down Arrow 101"/>
          <p:cNvSpPr/>
          <p:nvPr/>
        </p:nvSpPr>
        <p:spPr bwMode="auto">
          <a:xfrm rot="12917701">
            <a:off x="5550609" y="1469990"/>
            <a:ext cx="302165" cy="462480"/>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05" name="Rounded Rectangle 104"/>
          <p:cNvSpPr/>
          <p:nvPr/>
        </p:nvSpPr>
        <p:spPr>
          <a:xfrm>
            <a:off x="8492219" y="1803400"/>
            <a:ext cx="2380749" cy="429606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smtClean="0">
                <a:solidFill>
                  <a:srgbClr val="595959">
                    <a:alpha val="98824"/>
                  </a:srgbClr>
                </a:solidFill>
                <a:latin typeface="Segoe UI Light" pitchFamily="34" charset="0"/>
              </a:rPr>
              <a:t>Pages/Blocks</a:t>
            </a:r>
            <a:endParaRPr lang="en-US" sz="2800" dirty="0">
              <a:solidFill>
                <a:srgbClr val="595959">
                  <a:alpha val="98824"/>
                </a:srgbClr>
              </a:solidFill>
              <a:latin typeface="Segoe UI Light" pitchFamily="34" charset="0"/>
            </a:endParaRPr>
          </a:p>
        </p:txBody>
      </p:sp>
      <p:sp>
        <p:nvSpPr>
          <p:cNvPr id="103" name="Down Arrow 102"/>
          <p:cNvSpPr/>
          <p:nvPr/>
        </p:nvSpPr>
        <p:spPr bwMode="auto">
          <a:xfrm rot="12330302">
            <a:off x="7722944" y="1493579"/>
            <a:ext cx="302165" cy="387925"/>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cxnSp>
        <p:nvCxnSpPr>
          <p:cNvPr id="4" name="Straight Connector 3"/>
          <p:cNvCxnSpPr/>
          <p:nvPr/>
        </p:nvCxnSpPr>
        <p:spPr>
          <a:xfrm>
            <a:off x="2858809" y="4551219"/>
            <a:ext cx="1537854" cy="101830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2848419" y="3647209"/>
            <a:ext cx="1496291" cy="104948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1519558" y="4230654"/>
            <a:ext cx="148595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err="1">
                <a:solidFill>
                  <a:schemeClr val="lt1">
                    <a:alpha val="99000"/>
                  </a:schemeClr>
                </a:solidFill>
              </a:rPr>
              <a:t>contoso</a:t>
            </a:r>
            <a:endParaRPr lang="en-US" sz="2000" dirty="0">
              <a:solidFill>
                <a:schemeClr val="lt1">
                  <a:alpha val="99000"/>
                </a:schemeClr>
              </a:solidFill>
            </a:endParaRPr>
          </a:p>
        </p:txBody>
      </p:sp>
      <p:cxnSp>
        <p:nvCxnSpPr>
          <p:cNvPr id="119" name="Straight Connector 118"/>
          <p:cNvCxnSpPr/>
          <p:nvPr/>
        </p:nvCxnSpPr>
        <p:spPr>
          <a:xfrm>
            <a:off x="5456536" y="5434445"/>
            <a:ext cx="10287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5383801" y="3709555"/>
            <a:ext cx="1273463" cy="6650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5383800" y="3086100"/>
            <a:ext cx="1195386" cy="75853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7888010" y="4239491"/>
            <a:ext cx="1589809" cy="90400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endCxn id="111" idx="1"/>
          </p:cNvCxnSpPr>
          <p:nvPr/>
        </p:nvCxnSpPr>
        <p:spPr>
          <a:xfrm flipV="1">
            <a:off x="7877618" y="3737075"/>
            <a:ext cx="1011020" cy="66867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6467854" y="2773645"/>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PIC01.JPG</a:t>
            </a:r>
          </a:p>
        </p:txBody>
      </p:sp>
      <p:sp>
        <p:nvSpPr>
          <p:cNvPr id="111" name="Rounded Rectangle 18"/>
          <p:cNvSpPr/>
          <p:nvPr/>
        </p:nvSpPr>
        <p:spPr>
          <a:xfrm>
            <a:off x="8888639" y="3385646"/>
            <a:ext cx="1585469" cy="7028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Block/Page</a:t>
            </a:r>
          </a:p>
        </p:txBody>
      </p:sp>
      <p:sp>
        <p:nvSpPr>
          <p:cNvPr id="115" name="Rectangle 114"/>
          <p:cNvSpPr/>
          <p:nvPr/>
        </p:nvSpPr>
        <p:spPr>
          <a:xfrm>
            <a:off x="8888429" y="4520876"/>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Block/Page</a:t>
            </a:r>
          </a:p>
        </p:txBody>
      </p:sp>
      <p:sp>
        <p:nvSpPr>
          <p:cNvPr id="117" name="Rectangle 116"/>
          <p:cNvSpPr/>
          <p:nvPr/>
        </p:nvSpPr>
        <p:spPr>
          <a:xfrm>
            <a:off x="6467853" y="3916648"/>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PIC02.JPG</a:t>
            </a:r>
          </a:p>
        </p:txBody>
      </p:sp>
      <p:sp>
        <p:nvSpPr>
          <p:cNvPr id="79" name="Rectangle 78"/>
          <p:cNvSpPr/>
          <p:nvPr/>
        </p:nvSpPr>
        <p:spPr>
          <a:xfrm>
            <a:off x="4083070" y="3383250"/>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images</a:t>
            </a:r>
          </a:p>
        </p:txBody>
      </p:sp>
      <p:sp>
        <p:nvSpPr>
          <p:cNvPr id="98" name="Rounded Rectangle 97"/>
          <p:cNvSpPr/>
          <p:nvPr/>
        </p:nvSpPr>
        <p:spPr>
          <a:xfrm>
            <a:off x="6467854" y="5078059"/>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VID1.AVI</a:t>
            </a:r>
          </a:p>
        </p:txBody>
      </p:sp>
      <p:sp>
        <p:nvSpPr>
          <p:cNvPr id="92" name="Rectangle 91"/>
          <p:cNvSpPr/>
          <p:nvPr/>
        </p:nvSpPr>
        <p:spPr>
          <a:xfrm>
            <a:off x="4083071" y="5078059"/>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videos</a:t>
            </a:r>
          </a:p>
        </p:txBody>
      </p:sp>
    </p:spTree>
    <p:extLst>
      <p:ext uri="{BB962C8B-B14F-4D97-AF65-F5344CB8AC3E}">
        <p14:creationId xmlns:p14="http://schemas.microsoft.com/office/powerpoint/2010/main" val="1266975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10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2000" tmFilter="0, 0; .2, .5; .8, .5; 1, 0"/>
                                        <p:tgtEl>
                                          <p:spTgt spid="72"/>
                                        </p:tgtEl>
                                      </p:cBhvr>
                                    </p:animEffect>
                                    <p:animScale>
                                      <p:cBhvr>
                                        <p:cTn id="12" dur="1000" autoRev="1" fill="hold"/>
                                        <p:tgtEl>
                                          <p:spTgt spid="72"/>
                                        </p:tgtEl>
                                      </p:cBhvr>
                                      <p:by x="105000" y="105000"/>
                                    </p:animScale>
                                  </p:childTnLst>
                                </p:cTn>
                              </p:par>
                              <p:par>
                                <p:cTn id="13" presetID="10" presetClass="entr" presetSubtype="0" fill="hold" grpId="0" nodeType="with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fade">
                                      <p:cBhvr>
                                        <p:cTn id="15" dur="1000"/>
                                        <p:tgtEl>
                                          <p:spTgt spid="101"/>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grpId="0" nodeType="clickEffect">
                                  <p:stCondLst>
                                    <p:cond delay="0"/>
                                  </p:stCondLst>
                                  <p:childTnLst>
                                    <p:animEffect transition="out" filter="fade">
                                      <p:cBhvr>
                                        <p:cTn id="19" dur="2000" tmFilter="0, 0; .2, .5; .8, .5; 1, 0"/>
                                        <p:tgtEl>
                                          <p:spTgt spid="69"/>
                                        </p:tgtEl>
                                      </p:cBhvr>
                                    </p:animEffect>
                                    <p:animScale>
                                      <p:cBhvr>
                                        <p:cTn id="20" dur="1000" autoRev="1" fill="hold"/>
                                        <p:tgtEl>
                                          <p:spTgt spid="69"/>
                                        </p:tgtEl>
                                      </p:cBhvr>
                                      <p:by x="105000" y="105000"/>
                                    </p:animScale>
                                  </p:childTnLst>
                                </p:cTn>
                              </p:par>
                              <p:par>
                                <p:cTn id="21" presetID="10" presetClass="entr" presetSubtype="0" fill="hold" grpId="0" nodeType="withEffect">
                                  <p:stCondLst>
                                    <p:cond delay="0"/>
                                  </p:stCondLst>
                                  <p:childTnLst>
                                    <p:set>
                                      <p:cBhvr>
                                        <p:cTn id="22" dur="1" fill="hold">
                                          <p:stCondLst>
                                            <p:cond delay="0"/>
                                          </p:stCondLst>
                                        </p:cTn>
                                        <p:tgtEl>
                                          <p:spTgt spid="102"/>
                                        </p:tgtEl>
                                        <p:attrNameLst>
                                          <p:attrName>style.visibility</p:attrName>
                                        </p:attrNameLst>
                                      </p:cBhvr>
                                      <p:to>
                                        <p:strVal val="visible"/>
                                      </p:to>
                                    </p:set>
                                    <p:animEffect transition="in" filter="fade">
                                      <p:cBhvr>
                                        <p:cTn id="23" dur="1000"/>
                                        <p:tgtEl>
                                          <p:spTgt spid="102"/>
                                        </p:tgtEl>
                                      </p:cBhvr>
                                    </p:animEffect>
                                  </p:childTnLst>
                                </p:cTn>
                              </p:par>
                            </p:childTnLst>
                          </p:cTn>
                        </p:par>
                      </p:childTnLst>
                    </p:cTn>
                  </p:par>
                  <p:par>
                    <p:cTn id="24" fill="hold">
                      <p:stCondLst>
                        <p:cond delay="indefinite"/>
                      </p:stCondLst>
                      <p:childTnLst>
                        <p:par>
                          <p:cTn id="25" fill="hold">
                            <p:stCondLst>
                              <p:cond delay="0"/>
                            </p:stCondLst>
                            <p:childTnLst>
                              <p:par>
                                <p:cTn id="26" presetID="26" presetClass="emph" presetSubtype="0" fill="hold" grpId="0" nodeType="clickEffect">
                                  <p:stCondLst>
                                    <p:cond delay="0"/>
                                  </p:stCondLst>
                                  <p:childTnLst>
                                    <p:animEffect transition="out" filter="fade">
                                      <p:cBhvr>
                                        <p:cTn id="27" dur="2000" tmFilter="0, 0; .2, .5; .8, .5; 1, 0"/>
                                        <p:tgtEl>
                                          <p:spTgt spid="66"/>
                                        </p:tgtEl>
                                      </p:cBhvr>
                                    </p:animEffect>
                                    <p:animScale>
                                      <p:cBhvr>
                                        <p:cTn id="28" dur="1000" autoRev="1" fill="hold"/>
                                        <p:tgtEl>
                                          <p:spTgt spid="66"/>
                                        </p:tgtEl>
                                      </p:cBhvr>
                                      <p:by x="105000" y="105000"/>
                                    </p:animScale>
                                  </p:childTnLst>
                                </p:cTn>
                              </p:par>
                              <p:par>
                                <p:cTn id="29" presetID="10" presetClass="entr" presetSubtype="0" fill="hold" grpId="0" nodeType="withEffect">
                                  <p:stCondLst>
                                    <p:cond delay="0"/>
                                  </p:stCondLst>
                                  <p:childTnLst>
                                    <p:set>
                                      <p:cBhvr>
                                        <p:cTn id="30" dur="1" fill="hold">
                                          <p:stCondLst>
                                            <p:cond delay="0"/>
                                          </p:stCondLst>
                                        </p:cTn>
                                        <p:tgtEl>
                                          <p:spTgt spid="103"/>
                                        </p:tgtEl>
                                        <p:attrNameLst>
                                          <p:attrName>style.visibility</p:attrName>
                                        </p:attrNameLst>
                                      </p:cBhvr>
                                      <p:to>
                                        <p:strVal val="visible"/>
                                      </p:to>
                                    </p:set>
                                    <p:animEffect transition="in" filter="fade">
                                      <p:cBhvr>
                                        <p:cTn id="31" dur="1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P spid="72" grpId="0" animBg="1"/>
      <p:bldP spid="100" grpId="0"/>
      <p:bldP spid="101" grpId="0" animBg="1"/>
      <p:bldP spid="102" grpId="0" animBg="1"/>
      <p:bldP spid="10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313" y="2970214"/>
            <a:ext cx="11396870" cy="917575"/>
          </a:xfrm>
        </p:spPr>
        <p:txBody>
          <a:bodyPr/>
          <a:lstStyle/>
          <a:p>
            <a:r>
              <a:rPr lang="en-US" dirty="0" smtClean="0"/>
              <a:t>Demo: Create a Storage Account</a:t>
            </a:r>
            <a:endParaRPr lang="en-US" dirty="0"/>
          </a:p>
        </p:txBody>
      </p:sp>
    </p:spTree>
    <p:extLst>
      <p:ext uri="{BB962C8B-B14F-4D97-AF65-F5344CB8AC3E}">
        <p14:creationId xmlns:p14="http://schemas.microsoft.com/office/powerpoint/2010/main" val="424119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SQL</a:t>
            </a: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Blobs</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Files</a:t>
            </a:r>
          </a:p>
          <a:p>
            <a:pPr marL="571500" indent="-571500">
              <a:buClr>
                <a:srgbClr val="92D050"/>
              </a:buClr>
              <a:buFont typeface="Wingdings" panose="05000000000000000000" pitchFamily="2" charset="2"/>
              <a:buChar char="à"/>
            </a:pPr>
            <a:endParaRPr lang="en-US" sz="4000" dirty="0" smtClean="0">
              <a:solidFill>
                <a:schemeClr val="bg1"/>
              </a:solidFill>
              <a:latin typeface="+mj-lt"/>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olidFill>
                <a:schemeClr val="bg1"/>
              </a:solidFill>
              <a:latin typeface="+mj-lt"/>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Queues</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Tables</a:t>
            </a:r>
          </a:p>
          <a:p>
            <a:pPr marL="571500" indent="-571500">
              <a:buClr>
                <a:srgbClr val="92D050"/>
              </a:buClr>
              <a:buFont typeface="Wingdings" panose="05000000000000000000" pitchFamily="2" charset="2"/>
              <a:buChar char="à"/>
            </a:pPr>
            <a:r>
              <a:rPr lang="en-US" sz="4000" dirty="0" err="1" smtClean="0">
                <a:solidFill>
                  <a:schemeClr val="bg1"/>
                </a:solidFill>
                <a:latin typeface="+mj-lt"/>
                <a:sym typeface="Wingdings" panose="05000000000000000000" pitchFamily="2" charset="2"/>
              </a:rPr>
              <a:t>StorSimple</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8" end="8"/>
                                            </p:txEl>
                                          </p:spTgt>
                                        </p:tgtEl>
                                        <p:attrNameLst>
                                          <p:attrName>style.visibility</p:attrName>
                                        </p:attrNameLst>
                                      </p:cBhvr>
                                      <p:to>
                                        <p:strVal val="visible"/>
                                      </p:to>
                                    </p:set>
                                    <p:animEffect transition="in" filter="fade">
                                      <p:cBhvr>
                                        <p:cTn id="32"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smtClean="0"/>
              <a:t>Blob Details – Containers</a:t>
            </a:r>
            <a:endParaRPr lang="en-US" dirty="0"/>
          </a:p>
        </p:txBody>
      </p:sp>
      <p:sp>
        <p:nvSpPr>
          <p:cNvPr id="3" name="Content Placeholder 2"/>
          <p:cNvSpPr>
            <a:spLocks noGrp="1"/>
          </p:cNvSpPr>
          <p:nvPr>
            <p:ph sz="quarter" idx="10"/>
          </p:nvPr>
        </p:nvSpPr>
        <p:spPr/>
        <p:txBody>
          <a:bodyPr/>
          <a:lstStyle/>
          <a:p>
            <a:r>
              <a:rPr lang="en-US" sz="2800" dirty="0"/>
              <a:t>Multiple Containers per Account</a:t>
            </a:r>
          </a:p>
          <a:p>
            <a:r>
              <a:rPr lang="en-US" sz="2800" dirty="0"/>
              <a:t>Special $root container</a:t>
            </a:r>
          </a:p>
          <a:p>
            <a:endParaRPr lang="en-US" sz="2800" dirty="0"/>
          </a:p>
        </p:txBody>
      </p:sp>
    </p:spTree>
    <p:extLst>
      <p:ext uri="{BB962C8B-B14F-4D97-AF65-F5344CB8AC3E}">
        <p14:creationId xmlns:p14="http://schemas.microsoft.com/office/powerpoint/2010/main" val="2141389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a:t>Blob Details – Containers</a:t>
            </a:r>
          </a:p>
        </p:txBody>
      </p:sp>
      <p:sp>
        <p:nvSpPr>
          <p:cNvPr id="3" name="Content Placeholder 2"/>
          <p:cNvSpPr>
            <a:spLocks noGrp="1"/>
          </p:cNvSpPr>
          <p:nvPr>
            <p:ph sz="quarter" idx="10"/>
          </p:nvPr>
        </p:nvSpPr>
        <p:spPr/>
        <p:txBody>
          <a:bodyPr/>
          <a:lstStyle/>
          <a:p>
            <a:r>
              <a:rPr lang="en-US" sz="2800" dirty="0"/>
              <a:t>A container holds a set of blobs</a:t>
            </a:r>
          </a:p>
          <a:p>
            <a:r>
              <a:rPr lang="en-US" sz="2800" dirty="0"/>
              <a:t>Set access policies at the container level </a:t>
            </a:r>
          </a:p>
          <a:p>
            <a:r>
              <a:rPr lang="en-US" sz="2800" dirty="0"/>
              <a:t>Associate Metadata with Container</a:t>
            </a:r>
          </a:p>
          <a:p>
            <a:r>
              <a:rPr lang="en-US" sz="2800" dirty="0"/>
              <a:t>List the blobs in a container</a:t>
            </a:r>
          </a:p>
          <a:p>
            <a:r>
              <a:rPr lang="en-US" sz="2800" dirty="0"/>
              <a:t>Including Blob Metadata and MD5 </a:t>
            </a:r>
            <a:br>
              <a:rPr lang="en-US" sz="2800" dirty="0"/>
            </a:br>
            <a:r>
              <a:rPr lang="en-US" sz="2800" dirty="0"/>
              <a:t>	no search on metadata WHERE </a:t>
            </a:r>
            <a:r>
              <a:rPr lang="en-US" sz="2800" dirty="0" err="1"/>
              <a:t>MetadataValue</a:t>
            </a:r>
            <a:r>
              <a:rPr lang="en-US" sz="2800" dirty="0"/>
              <a:t> = ?</a:t>
            </a:r>
          </a:p>
          <a:p>
            <a:endParaRPr lang="en-US" sz="2800" dirty="0"/>
          </a:p>
        </p:txBody>
      </p:sp>
    </p:spTree>
    <p:extLst>
      <p:ext uri="{BB962C8B-B14F-4D97-AF65-F5344CB8AC3E}">
        <p14:creationId xmlns:p14="http://schemas.microsoft.com/office/powerpoint/2010/main" val="2993739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a:t>Blob Details – Throughput</a:t>
            </a:r>
          </a:p>
        </p:txBody>
      </p:sp>
      <p:sp>
        <p:nvSpPr>
          <p:cNvPr id="3" name="Content Placeholder 2"/>
          <p:cNvSpPr>
            <a:spLocks noGrp="1"/>
          </p:cNvSpPr>
          <p:nvPr>
            <p:ph sz="quarter" idx="10"/>
          </p:nvPr>
        </p:nvSpPr>
        <p:spPr/>
        <p:txBody>
          <a:bodyPr/>
          <a:lstStyle/>
          <a:p>
            <a:r>
              <a:rPr lang="en-US" sz="2800" dirty="0"/>
              <a:t>Effectively in Partition of 1</a:t>
            </a:r>
          </a:p>
          <a:p>
            <a:r>
              <a:rPr lang="en-US" sz="2800" dirty="0"/>
              <a:t>Target of 60MB/s per Blob</a:t>
            </a:r>
          </a:p>
          <a:p>
            <a:endParaRPr lang="en-US" sz="2800" dirty="0"/>
          </a:p>
        </p:txBody>
      </p:sp>
    </p:spTree>
    <p:extLst>
      <p:ext uri="{BB962C8B-B14F-4D97-AF65-F5344CB8AC3E}">
        <p14:creationId xmlns:p14="http://schemas.microsoft.com/office/powerpoint/2010/main" val="538232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US" sz="3600" dirty="0"/>
              <a:t>Blob Details – Main Web Service Operations</a:t>
            </a:r>
          </a:p>
        </p:txBody>
      </p:sp>
      <p:sp>
        <p:nvSpPr>
          <p:cNvPr id="3" name="TextBox 2"/>
          <p:cNvSpPr txBox="1"/>
          <p:nvPr/>
        </p:nvSpPr>
        <p:spPr>
          <a:xfrm>
            <a:off x="3235036" y="683829"/>
            <a:ext cx="5721928" cy="4019562"/>
          </a:xfrm>
          <a:prstGeom prst="rect">
            <a:avLst/>
          </a:prstGeom>
          <a:noFill/>
        </p:spPr>
        <p:txBody>
          <a:bodyPr wrap="square" lIns="182880" tIns="146304" rIns="182880" bIns="146304" rtlCol="0" anchor="ctr">
            <a:spAutoFit/>
          </a:bodyPr>
          <a:lstStyle/>
          <a:p>
            <a:pPr marL="252000" algn="ctr" defTabSz="914099" fontAlgn="base">
              <a:spcBef>
                <a:spcPts val="1200"/>
              </a:spcBef>
              <a:spcAft>
                <a:spcPct val="0"/>
              </a:spcAft>
            </a:pPr>
            <a:r>
              <a:rPr lang="en-US" sz="3200" dirty="0" err="1"/>
              <a:t>PutBlob</a:t>
            </a:r>
            <a:endParaRPr lang="en-US" sz="3200" dirty="0"/>
          </a:p>
          <a:p>
            <a:pPr marL="252000" algn="ctr" defTabSz="914099" fontAlgn="base">
              <a:spcBef>
                <a:spcPts val="1200"/>
              </a:spcBef>
              <a:spcAft>
                <a:spcPct val="0"/>
              </a:spcAft>
            </a:pPr>
            <a:r>
              <a:rPr lang="en-US" sz="3200" dirty="0" err="1"/>
              <a:t>GetBlob</a:t>
            </a:r>
            <a:endParaRPr lang="en-US" sz="3200" dirty="0"/>
          </a:p>
          <a:p>
            <a:pPr marL="252000" algn="ctr" defTabSz="914099" fontAlgn="base">
              <a:spcBef>
                <a:spcPts val="1200"/>
              </a:spcBef>
              <a:spcAft>
                <a:spcPct val="0"/>
              </a:spcAft>
            </a:pPr>
            <a:r>
              <a:rPr lang="en-US" sz="3200" dirty="0" err="1"/>
              <a:t>DeleteBlob</a:t>
            </a:r>
            <a:endParaRPr lang="en-US" sz="3200" dirty="0"/>
          </a:p>
          <a:p>
            <a:pPr marL="252000" algn="ctr" defTabSz="914099" fontAlgn="base">
              <a:spcBef>
                <a:spcPts val="1200"/>
              </a:spcBef>
              <a:spcAft>
                <a:spcPct val="0"/>
              </a:spcAft>
            </a:pPr>
            <a:r>
              <a:rPr lang="en-US" sz="3200" dirty="0" err="1"/>
              <a:t>CopyBlob</a:t>
            </a:r>
            <a:endParaRPr lang="en-US" sz="3200" dirty="0"/>
          </a:p>
          <a:p>
            <a:pPr marL="252000" algn="ctr" defTabSz="914099" fontAlgn="base">
              <a:spcBef>
                <a:spcPts val="1200"/>
              </a:spcBef>
              <a:spcAft>
                <a:spcPct val="0"/>
              </a:spcAft>
            </a:pPr>
            <a:r>
              <a:rPr lang="en-US" sz="3200" dirty="0" err="1"/>
              <a:t>SnapshotBlob</a:t>
            </a:r>
            <a:r>
              <a:rPr lang="en-US" sz="3200" dirty="0"/>
              <a:t> </a:t>
            </a:r>
          </a:p>
          <a:p>
            <a:pPr marL="252000" algn="ctr" defTabSz="914099" fontAlgn="base">
              <a:spcBef>
                <a:spcPts val="1200"/>
              </a:spcBef>
              <a:spcAft>
                <a:spcPct val="0"/>
              </a:spcAft>
            </a:pPr>
            <a:r>
              <a:rPr lang="en-US" sz="3200" dirty="0" err="1"/>
              <a:t>LeaseBlob</a:t>
            </a:r>
            <a:r>
              <a:rPr lang="en-US" sz="3200" dirty="0"/>
              <a:t> </a:t>
            </a:r>
          </a:p>
        </p:txBody>
      </p:sp>
    </p:spTree>
    <p:extLst>
      <p:ext uri="{BB962C8B-B14F-4D97-AF65-F5344CB8AC3E}">
        <p14:creationId xmlns:p14="http://schemas.microsoft.com/office/powerpoint/2010/main" val="923698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Interacting with Blobs</a:t>
            </a:r>
            <a:endParaRPr lang="en-US" dirty="0"/>
          </a:p>
        </p:txBody>
      </p:sp>
    </p:spTree>
    <p:extLst>
      <p:ext uri="{BB962C8B-B14F-4D97-AF65-F5344CB8AC3E}">
        <p14:creationId xmlns:p14="http://schemas.microsoft.com/office/powerpoint/2010/main" val="736497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2403764" y="3873501"/>
            <a:ext cx="7384473" cy="1682172"/>
          </a:xfrm>
        </p:spPr>
        <p:txBody>
          <a:bodyPr/>
          <a:lstStyle/>
          <a:p>
            <a:r>
              <a:rPr lang="en-US" sz="3200" dirty="0"/>
              <a:t>Can include ‘/‘ or other delimiter in </a:t>
            </a:r>
            <a:r>
              <a:rPr lang="en-US" sz="3200" dirty="0" smtClean="0"/>
              <a:t>name</a:t>
            </a:r>
          </a:p>
          <a:p>
            <a:r>
              <a:rPr lang="en-US" sz="3200" dirty="0"/>
              <a:t/>
            </a:r>
            <a:br>
              <a:rPr lang="en-US" sz="3200" dirty="0"/>
            </a:br>
            <a:r>
              <a:rPr lang="en-US" sz="3200" dirty="0"/>
              <a:t>e.g. /&lt;container&gt;/</a:t>
            </a:r>
            <a:r>
              <a:rPr lang="en-US" sz="3200" dirty="0" err="1"/>
              <a:t>myblobs</a:t>
            </a:r>
            <a:r>
              <a:rPr lang="en-US" sz="3200" dirty="0"/>
              <a:t>/smurf.png</a:t>
            </a:r>
          </a:p>
          <a:p>
            <a:endParaRPr lang="en-US" sz="3200" dirty="0"/>
          </a:p>
        </p:txBody>
      </p:sp>
      <p:sp>
        <p:nvSpPr>
          <p:cNvPr id="2" name="Title 1"/>
          <p:cNvSpPr>
            <a:spLocks noGrp="1"/>
          </p:cNvSpPr>
          <p:nvPr>
            <p:ph type="title"/>
          </p:nvPr>
        </p:nvSpPr>
        <p:spPr>
          <a:prstGeom prst="rect">
            <a:avLst/>
          </a:prstGeom>
        </p:spPr>
        <p:txBody>
          <a:bodyPr>
            <a:normAutofit fontScale="90000"/>
          </a:bodyPr>
          <a:lstStyle/>
          <a:p>
            <a:r>
              <a:rPr lang="en-US" dirty="0" smtClean="0"/>
              <a:t>Blob Details – </a:t>
            </a:r>
            <a:r>
              <a:rPr lang="en-US" dirty="0">
                <a:solidFill>
                  <a:schemeClr val="bg1">
                    <a:alpha val="99000"/>
                  </a:schemeClr>
                </a:solidFill>
              </a:rPr>
              <a:t>Blob always accessed by name</a:t>
            </a:r>
          </a:p>
        </p:txBody>
      </p:sp>
      <p:grpSp>
        <p:nvGrpSpPr>
          <p:cNvPr id="6" name="Group 5"/>
          <p:cNvGrpSpPr/>
          <p:nvPr/>
        </p:nvGrpSpPr>
        <p:grpSpPr>
          <a:xfrm>
            <a:off x="5641543" y="5344591"/>
            <a:ext cx="3294637" cy="1023166"/>
            <a:chOff x="4228381" y="5344591"/>
            <a:chExt cx="3294637" cy="1023166"/>
          </a:xfrm>
        </p:grpSpPr>
        <p:sp>
          <p:nvSpPr>
            <p:cNvPr id="3" name="Left Brace 2"/>
            <p:cNvSpPr/>
            <p:nvPr/>
          </p:nvSpPr>
          <p:spPr>
            <a:xfrm rot="16200000">
              <a:off x="5595343" y="3977629"/>
              <a:ext cx="560714" cy="3294637"/>
            </a:xfrm>
            <a:prstGeom prst="leftBrac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p:cNvSpPr txBox="1"/>
            <p:nvPr/>
          </p:nvSpPr>
          <p:spPr>
            <a:xfrm>
              <a:off x="4629183" y="5721426"/>
              <a:ext cx="2493034" cy="646331"/>
            </a:xfrm>
            <a:prstGeom prst="rect">
              <a:avLst/>
            </a:prstGeom>
            <a:noFill/>
          </p:spPr>
          <p:txBody>
            <a:bodyPr wrap="square" rtlCol="0">
              <a:spAutoFit/>
            </a:bodyPr>
            <a:lstStyle/>
            <a:p>
              <a:pPr algn="ctr"/>
              <a:r>
                <a:rPr lang="sv-SE" sz="3600" dirty="0" err="1">
                  <a:latin typeface="+mj-lt"/>
                </a:rPr>
                <a:t>blob</a:t>
              </a:r>
              <a:r>
                <a:rPr lang="sv-SE" sz="3600" dirty="0">
                  <a:latin typeface="+mj-lt"/>
                </a:rPr>
                <a:t> </a:t>
              </a:r>
              <a:r>
                <a:rPr lang="sv-SE" sz="3600" dirty="0" err="1">
                  <a:latin typeface="+mj-lt"/>
                </a:rPr>
                <a:t>name</a:t>
              </a:r>
              <a:endParaRPr lang="en-US" sz="3600" dirty="0">
                <a:latin typeface="+mj-lt"/>
              </a:endParaRPr>
            </a:p>
          </p:txBody>
        </p:sp>
      </p:grpSp>
    </p:spTree>
    <p:extLst>
      <p:ext uri="{BB962C8B-B14F-4D97-AF65-F5344CB8AC3E}">
        <p14:creationId xmlns:p14="http://schemas.microsoft.com/office/powerpoint/2010/main" val="171172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252000" y="1668544"/>
            <a:ext cx="2837468" cy="4147794"/>
          </a:xfrm>
          <a:prstGeom prst="rect">
            <a:avLst/>
          </a:prstGeom>
          <a:solidFill>
            <a:schemeClr val="bg1">
              <a:lumMod val="9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2" tIns="45716" rIns="91432" bIns="365760" numCol="1" rtlCol="0" anchor="b" anchorCtr="0" compatLnSpc="1">
            <a:prstTxWarp prst="textNoShape">
              <a:avLst/>
            </a:prstTxWarp>
          </a:bodyPr>
          <a:lstStyle/>
          <a:p>
            <a:pPr defTabSz="914061" fontAlgn="base">
              <a:spcBef>
                <a:spcPct val="0"/>
              </a:spcBef>
              <a:spcAft>
                <a:spcPct val="0"/>
              </a:spcAft>
            </a:pPr>
            <a:endParaRPr lang="en-US" sz="1500" b="1" dirty="0">
              <a:solidFill>
                <a:srgbClr val="595959">
                  <a:alpha val="99000"/>
                </a:srgbClr>
              </a:solidFill>
            </a:endParaRPr>
          </a:p>
        </p:txBody>
      </p:sp>
      <p:sp>
        <p:nvSpPr>
          <p:cNvPr id="2" name="Title 1"/>
          <p:cNvSpPr>
            <a:spLocks noGrp="1"/>
          </p:cNvSpPr>
          <p:nvPr>
            <p:ph type="title" idx="4294967295"/>
          </p:nvPr>
        </p:nvSpPr>
        <p:spPr>
          <a:xfrm>
            <a:off x="-9525" y="0"/>
            <a:ext cx="12201525" cy="812800"/>
          </a:xfrm>
          <a:prstGeom prst="rect">
            <a:avLst/>
          </a:prstGeom>
        </p:spPr>
        <p:txBody>
          <a:bodyPr/>
          <a:lstStyle/>
          <a:p>
            <a:r>
              <a:rPr lang="en-US" dirty="0" smtClean="0"/>
              <a:t>Page Blob – Random Read/Write</a:t>
            </a:r>
            <a:endParaRPr lang="en-US" dirty="0"/>
          </a:p>
        </p:txBody>
      </p:sp>
      <p:sp>
        <p:nvSpPr>
          <p:cNvPr id="40" name="Content Placeholder 2"/>
          <p:cNvSpPr txBox="1">
            <a:spLocks/>
          </p:cNvSpPr>
          <p:nvPr/>
        </p:nvSpPr>
        <p:spPr>
          <a:xfrm>
            <a:off x="3654979" y="527900"/>
            <a:ext cx="8537021" cy="6330099"/>
          </a:xfrm>
          <a:prstGeom prst="rect">
            <a:avLst/>
          </a:prstGeom>
        </p:spPr>
        <p:txBody>
          <a:bodyPr vert="horz" wrap="square" lIns="0" tIns="0" rIns="0" bIns="0" rtlCol="0" anchor="ctr">
            <a:noAutofit/>
          </a:bodyPr>
          <a:lstStyle>
            <a:lvl1pPr marL="533307" indent="-533307" algn="l" defTabSz="1218937"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effectLst/>
                <a:latin typeface="+mn-lt"/>
                <a:ea typeface="+mn-ea"/>
                <a:cs typeface="+mn-cs"/>
              </a:defRPr>
            </a:lvl1pPr>
            <a:lvl2pPr marL="994659" indent="-461353" algn="l" defTabSz="1218937"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effectLst/>
                <a:latin typeface="+mn-lt"/>
                <a:ea typeface="+mn-ea"/>
                <a:cs typeface="+mn-cs"/>
              </a:defRPr>
            </a:lvl2pPr>
            <a:lvl3pPr marL="1443314" indent="-448655" algn="l" defTabSz="1218937"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latin typeface="+mn-lt"/>
                <a:ea typeface="+mn-ea"/>
                <a:cs typeface="+mn-cs"/>
              </a:defRPr>
            </a:lvl3pPr>
            <a:lvl4pPr marL="1832713" indent="-389399"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4pPr>
            <a:lvl5pPr marL="2213646" indent="-380933"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5pPr>
            <a:lvl6pPr marL="3352079"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548"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01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48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lvl="1" indent="0">
              <a:spcBef>
                <a:spcPts val="600"/>
              </a:spcBef>
              <a:buNone/>
            </a:pPr>
            <a:r>
              <a:rPr lang="en-US" sz="3000" dirty="0" smtClean="0">
                <a:solidFill>
                  <a:schemeClr val="bg1">
                    <a:alpha val="99000"/>
                  </a:schemeClr>
                </a:solidFill>
                <a:latin typeface="+mj-lt"/>
              </a:rPr>
              <a:t>Create blob and specify </a:t>
            </a:r>
            <a:r>
              <a:rPr lang="en-US" sz="3000" dirty="0">
                <a:solidFill>
                  <a:schemeClr val="bg1">
                    <a:alpha val="99000"/>
                  </a:schemeClr>
                </a:solidFill>
                <a:latin typeface="+mj-lt"/>
              </a:rPr>
              <a:t>Blob Size = 10 </a:t>
            </a:r>
            <a:r>
              <a:rPr lang="en-US" sz="3000" dirty="0" err="1" smtClean="0">
                <a:solidFill>
                  <a:schemeClr val="bg1">
                    <a:alpha val="99000"/>
                  </a:schemeClr>
                </a:solidFill>
                <a:latin typeface="+mj-lt"/>
              </a:rPr>
              <a:t>Gbytes</a:t>
            </a:r>
            <a:endParaRPr lang="en-US" sz="3000" dirty="0">
              <a:solidFill>
                <a:schemeClr val="bg1">
                  <a:alpha val="99000"/>
                </a:schemeClr>
              </a:solidFill>
              <a:latin typeface="+mj-lt"/>
            </a:endParaRPr>
          </a:p>
          <a:p>
            <a:pPr marL="0" indent="0">
              <a:spcBef>
                <a:spcPts val="600"/>
              </a:spcBef>
              <a:buNone/>
            </a:pPr>
            <a:r>
              <a:rPr lang="en-US" sz="3000" dirty="0">
                <a:solidFill>
                  <a:schemeClr val="bg1">
                    <a:alpha val="99000"/>
                  </a:schemeClr>
                </a:solidFill>
                <a:latin typeface="+mj-lt"/>
              </a:rPr>
              <a:t>Fixed Page Size = 512 bytes</a:t>
            </a:r>
          </a:p>
          <a:p>
            <a:pPr marL="0" indent="0">
              <a:spcBef>
                <a:spcPts val="600"/>
              </a:spcBef>
              <a:buNone/>
            </a:pPr>
            <a:r>
              <a:rPr lang="en-US" sz="3000" dirty="0">
                <a:solidFill>
                  <a:schemeClr val="bg1">
                    <a:alpha val="99000"/>
                  </a:schemeClr>
                </a:solidFill>
                <a:latin typeface="+mj-lt"/>
              </a:rPr>
              <a:t>Random Access </a:t>
            </a:r>
            <a:r>
              <a:rPr lang="en-US" sz="3000" dirty="0" smtClean="0">
                <a:solidFill>
                  <a:schemeClr val="bg1">
                    <a:alpha val="99000"/>
                  </a:schemeClr>
                </a:solidFill>
                <a:latin typeface="+mj-lt"/>
              </a:rPr>
              <a:t>Operations:</a:t>
            </a:r>
            <a:endParaRPr lang="en-US" sz="3000" dirty="0">
              <a:solidFill>
                <a:schemeClr val="bg1">
                  <a:alpha val="99000"/>
                </a:schemeClr>
              </a:solidFill>
              <a:latin typeface="+mj-lt"/>
            </a:endParaRPr>
          </a:p>
          <a:p>
            <a:pPr marL="0" lvl="1" indent="0">
              <a:spcBef>
                <a:spcPts val="600"/>
              </a:spcBef>
              <a:buNone/>
            </a:pPr>
            <a:r>
              <a:rPr lang="en-US" sz="3000" dirty="0" err="1">
                <a:solidFill>
                  <a:srgbClr val="FFC000"/>
                </a:solidFill>
                <a:latin typeface="+mj-lt"/>
              </a:rPr>
              <a:t>PutPage</a:t>
            </a:r>
            <a:r>
              <a:rPr lang="en-US" sz="3000" dirty="0">
                <a:solidFill>
                  <a:srgbClr val="FFC000"/>
                </a:solidFill>
                <a:latin typeface="+mj-lt"/>
              </a:rPr>
              <a:t>[512, 2048)</a:t>
            </a:r>
          </a:p>
          <a:p>
            <a:pPr marL="0" lvl="1" indent="0">
              <a:spcBef>
                <a:spcPts val="600"/>
              </a:spcBef>
              <a:buNone/>
            </a:pPr>
            <a:r>
              <a:rPr lang="en-US" sz="3000" dirty="0" err="1">
                <a:solidFill>
                  <a:schemeClr val="accent2">
                    <a:lumMod val="50000"/>
                  </a:schemeClr>
                </a:solidFill>
                <a:latin typeface="+mj-lt"/>
              </a:rPr>
              <a:t>PutPage</a:t>
            </a:r>
            <a:r>
              <a:rPr lang="en-US" sz="3000" dirty="0">
                <a:solidFill>
                  <a:schemeClr val="accent2">
                    <a:lumMod val="50000"/>
                  </a:schemeClr>
                </a:solidFill>
                <a:latin typeface="+mj-lt"/>
              </a:rPr>
              <a:t>[0, 1024)</a:t>
            </a:r>
          </a:p>
          <a:p>
            <a:pPr marL="0" lvl="1" indent="0">
              <a:spcBef>
                <a:spcPts val="600"/>
              </a:spcBef>
              <a:buNone/>
            </a:pPr>
            <a:r>
              <a:rPr lang="en-US" sz="3000" dirty="0" err="1">
                <a:solidFill>
                  <a:srgbClr val="4472C4"/>
                </a:solidFill>
                <a:latin typeface="+mj-lt"/>
              </a:rPr>
              <a:t>ClearPage</a:t>
            </a:r>
            <a:r>
              <a:rPr lang="en-US" sz="3000" dirty="0">
                <a:solidFill>
                  <a:srgbClr val="4472C4"/>
                </a:solidFill>
                <a:latin typeface="+mj-lt"/>
              </a:rPr>
              <a:t>[512, 1536)</a:t>
            </a:r>
          </a:p>
          <a:p>
            <a:pPr marL="0" lvl="1" indent="0">
              <a:spcBef>
                <a:spcPts val="600"/>
              </a:spcBef>
              <a:buNone/>
            </a:pPr>
            <a:r>
              <a:rPr lang="en-US" sz="3000" dirty="0" err="1">
                <a:solidFill>
                  <a:srgbClr val="00B050"/>
                </a:solidFill>
                <a:latin typeface="+mj-lt"/>
              </a:rPr>
              <a:t>PutPage</a:t>
            </a:r>
            <a:r>
              <a:rPr lang="en-US" sz="3000" dirty="0">
                <a:solidFill>
                  <a:srgbClr val="00B050"/>
                </a:solidFill>
                <a:latin typeface="+mj-lt"/>
              </a:rPr>
              <a:t>[2048,2560)</a:t>
            </a:r>
          </a:p>
          <a:p>
            <a:pPr marL="0" indent="0">
              <a:spcBef>
                <a:spcPts val="600"/>
              </a:spcBef>
              <a:buNone/>
            </a:pPr>
            <a:r>
              <a:rPr lang="en-US" sz="3000" dirty="0" err="1">
                <a:solidFill>
                  <a:schemeClr val="bg1">
                    <a:alpha val="99000"/>
                  </a:schemeClr>
                </a:solidFill>
                <a:latin typeface="+mj-lt"/>
              </a:rPr>
              <a:t>GetPageRange</a:t>
            </a:r>
            <a:r>
              <a:rPr lang="en-US" sz="3000" dirty="0">
                <a:solidFill>
                  <a:schemeClr val="bg1">
                    <a:alpha val="99000"/>
                  </a:schemeClr>
                </a:solidFill>
                <a:latin typeface="+mj-lt"/>
              </a:rPr>
              <a:t>[0, 4096) returns valid data ranges:</a:t>
            </a:r>
          </a:p>
          <a:p>
            <a:pPr marL="0" lvl="1" indent="0">
              <a:spcBef>
                <a:spcPts val="600"/>
              </a:spcBef>
              <a:buNone/>
            </a:pPr>
            <a:r>
              <a:rPr lang="en-US" sz="3000" dirty="0">
                <a:solidFill>
                  <a:schemeClr val="bg1">
                    <a:alpha val="99000"/>
                  </a:schemeClr>
                </a:solidFill>
                <a:latin typeface="+mj-lt"/>
              </a:rPr>
              <a:t>[0,512) , [1536,2560)</a:t>
            </a:r>
          </a:p>
          <a:p>
            <a:pPr marL="0" indent="0">
              <a:spcBef>
                <a:spcPts val="600"/>
              </a:spcBef>
              <a:buNone/>
            </a:pPr>
            <a:r>
              <a:rPr lang="en-US" sz="3000" dirty="0" err="1">
                <a:solidFill>
                  <a:schemeClr val="bg1">
                    <a:alpha val="99000"/>
                  </a:schemeClr>
                </a:solidFill>
                <a:latin typeface="+mj-lt"/>
              </a:rPr>
              <a:t>GetBlob</a:t>
            </a:r>
            <a:r>
              <a:rPr lang="en-US" sz="3000" dirty="0">
                <a:solidFill>
                  <a:schemeClr val="bg1">
                    <a:alpha val="99000"/>
                  </a:schemeClr>
                </a:solidFill>
                <a:latin typeface="+mj-lt"/>
              </a:rPr>
              <a:t>[1000, 2048) </a:t>
            </a:r>
            <a:r>
              <a:rPr lang="en-US" sz="3000" dirty="0" smtClean="0">
                <a:solidFill>
                  <a:schemeClr val="bg1">
                    <a:alpha val="99000"/>
                  </a:schemeClr>
                </a:solidFill>
                <a:latin typeface="+mj-lt"/>
              </a:rPr>
              <a:t>returns:</a:t>
            </a:r>
            <a:endParaRPr lang="en-US" sz="3000" dirty="0">
              <a:solidFill>
                <a:schemeClr val="bg1">
                  <a:alpha val="99000"/>
                </a:schemeClr>
              </a:solidFill>
              <a:latin typeface="+mj-lt"/>
            </a:endParaRPr>
          </a:p>
          <a:p>
            <a:pPr marL="0" lvl="1" indent="0">
              <a:spcBef>
                <a:spcPts val="600"/>
              </a:spcBef>
              <a:buNone/>
            </a:pPr>
            <a:r>
              <a:rPr lang="en-US" sz="3000" dirty="0">
                <a:solidFill>
                  <a:schemeClr val="bg1">
                    <a:alpha val="99000"/>
                  </a:schemeClr>
                </a:solidFill>
                <a:latin typeface="+mj-lt"/>
              </a:rPr>
              <a:t>All 0 for first 536 bytes</a:t>
            </a:r>
          </a:p>
          <a:p>
            <a:pPr marL="0" lvl="1" indent="0">
              <a:spcBef>
                <a:spcPts val="600"/>
              </a:spcBef>
              <a:buNone/>
            </a:pPr>
            <a:r>
              <a:rPr lang="en-US" sz="3000" dirty="0">
                <a:solidFill>
                  <a:schemeClr val="bg1">
                    <a:alpha val="99000"/>
                  </a:schemeClr>
                </a:solidFill>
                <a:latin typeface="+mj-lt"/>
              </a:rPr>
              <a:t>Next 512 bytes </a:t>
            </a:r>
            <a:r>
              <a:rPr lang="en-US" sz="3000" dirty="0" smtClean="0">
                <a:solidFill>
                  <a:schemeClr val="bg1">
                    <a:alpha val="99000"/>
                  </a:schemeClr>
                </a:solidFill>
                <a:latin typeface="+mj-lt"/>
              </a:rPr>
              <a:t>data </a:t>
            </a:r>
            <a:r>
              <a:rPr lang="en-US" sz="3000" dirty="0">
                <a:solidFill>
                  <a:schemeClr val="bg1">
                    <a:alpha val="99000"/>
                  </a:schemeClr>
                </a:solidFill>
                <a:latin typeface="+mj-lt"/>
              </a:rPr>
              <a:t>stored in [</a:t>
            </a:r>
            <a:r>
              <a:rPr lang="en-US" sz="3000" dirty="0" smtClean="0">
                <a:solidFill>
                  <a:schemeClr val="bg1">
                    <a:alpha val="99000"/>
                  </a:schemeClr>
                </a:solidFill>
                <a:latin typeface="+mj-lt"/>
              </a:rPr>
              <a:t>1536,2048)</a:t>
            </a:r>
            <a:endParaRPr lang="en-US" sz="3000" dirty="0">
              <a:solidFill>
                <a:schemeClr val="bg1">
                  <a:alpha val="99000"/>
                </a:schemeClr>
              </a:solidFill>
              <a:latin typeface="+mj-lt"/>
            </a:endParaRPr>
          </a:p>
        </p:txBody>
      </p:sp>
      <p:sp>
        <p:nvSpPr>
          <p:cNvPr id="41" name="TextBox 40"/>
          <p:cNvSpPr txBox="1"/>
          <p:nvPr/>
        </p:nvSpPr>
        <p:spPr>
          <a:xfrm>
            <a:off x="663507" y="1766873"/>
            <a:ext cx="268018" cy="276997"/>
          </a:xfrm>
          <a:prstGeom prst="rect">
            <a:avLst/>
          </a:prstGeom>
          <a:noFill/>
          <a:effectLst/>
        </p:spPr>
        <p:txBody>
          <a:bodyPr vert="horz" wrap="none" lIns="91436" tIns="45719" rIns="91440" bIns="45719" rtlCol="0">
            <a:spAutoFit/>
          </a:bodyPr>
          <a:lstStyle/>
          <a:p>
            <a:pPr algn="r"/>
            <a:r>
              <a:rPr lang="en-US" sz="1200" dirty="0">
                <a:solidFill>
                  <a:srgbClr val="595959">
                    <a:alpha val="99000"/>
                  </a:srgbClr>
                </a:solidFill>
                <a:latin typeface="+mj-lt"/>
              </a:rPr>
              <a:t>0</a:t>
            </a:r>
          </a:p>
        </p:txBody>
      </p:sp>
      <p:sp>
        <p:nvSpPr>
          <p:cNvPr id="43" name="Rectangle 42"/>
          <p:cNvSpPr/>
          <p:nvPr/>
        </p:nvSpPr>
        <p:spPr>
          <a:xfrm>
            <a:off x="444558" y="5431652"/>
            <a:ext cx="545333" cy="276997"/>
          </a:xfrm>
          <a:prstGeom prst="rect">
            <a:avLst/>
          </a:prstGeom>
        </p:spPr>
        <p:txBody>
          <a:bodyPr wrap="none" lIns="91436" tIns="45719" rIns="91436" bIns="45719">
            <a:spAutoFit/>
          </a:bodyPr>
          <a:lstStyle/>
          <a:p>
            <a:pPr algn="r"/>
            <a:r>
              <a:rPr lang="en-US" sz="1200" dirty="0">
                <a:solidFill>
                  <a:srgbClr val="595959">
                    <a:alpha val="99000"/>
                  </a:srgbClr>
                </a:solidFill>
                <a:latin typeface="+mj-lt"/>
              </a:rPr>
              <a:t>10 GB</a:t>
            </a:r>
            <a:endParaRPr lang="en-US" sz="1200" baseline="30000" dirty="0">
              <a:solidFill>
                <a:srgbClr val="595959">
                  <a:alpha val="99000"/>
                </a:srgbClr>
              </a:solidFill>
              <a:latin typeface="+mj-lt"/>
            </a:endParaRPr>
          </a:p>
        </p:txBody>
      </p:sp>
      <p:sp>
        <p:nvSpPr>
          <p:cNvPr id="47" name="Rectangle 46"/>
          <p:cNvSpPr/>
          <p:nvPr/>
        </p:nvSpPr>
        <p:spPr>
          <a:xfrm rot="5400000">
            <a:off x="-91358" y="3003549"/>
            <a:ext cx="3657600" cy="1447800"/>
          </a:xfrm>
          <a:prstGeom prst="rect">
            <a:avLst/>
          </a:prstGeom>
          <a:solidFill>
            <a:schemeClr val="accent4">
              <a:lumMod val="75000"/>
            </a:schemeClr>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914061"/>
            <a:endParaRPr lang="en-US" dirty="0">
              <a:solidFill>
                <a:srgbClr val="FFFFFF">
                  <a:alpha val="99000"/>
                </a:srgbClr>
              </a:solidFill>
            </a:endParaRPr>
          </a:p>
        </p:txBody>
      </p:sp>
      <p:cxnSp>
        <p:nvCxnSpPr>
          <p:cNvPr id="49" name="Straight Connector 48"/>
          <p:cNvCxnSpPr/>
          <p:nvPr/>
        </p:nvCxnSpPr>
        <p:spPr>
          <a:xfrm rot="5400000">
            <a:off x="-113667" y="4527551"/>
            <a:ext cx="1753393" cy="794"/>
          </a:xfrm>
          <a:prstGeom prst="line">
            <a:avLst/>
          </a:prstGeom>
          <a:ln w="50800" cap="rnd">
            <a:solidFill>
              <a:srgbClr val="595959"/>
            </a:solidFill>
            <a:prstDash val="sysDot"/>
          </a:ln>
          <a:effectLst/>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504507" y="2078850"/>
            <a:ext cx="427019"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512</a:t>
            </a:r>
          </a:p>
        </p:txBody>
      </p:sp>
      <p:sp>
        <p:nvSpPr>
          <p:cNvPr id="53" name="Rectangle 52"/>
          <p:cNvSpPr/>
          <p:nvPr/>
        </p:nvSpPr>
        <p:spPr>
          <a:xfrm>
            <a:off x="422754" y="2383650"/>
            <a:ext cx="508772"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1024</a:t>
            </a:r>
          </a:p>
        </p:txBody>
      </p:sp>
      <p:cxnSp>
        <p:nvCxnSpPr>
          <p:cNvPr id="55" name="Straight Connector 54"/>
          <p:cNvCxnSpPr/>
          <p:nvPr/>
        </p:nvCxnSpPr>
        <p:spPr>
          <a:xfrm>
            <a:off x="1013543" y="22034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13543" y="43370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13543" y="46418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013543" y="25066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013543" y="28114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013543" y="31162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013543" y="34210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013543" y="37258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013543" y="40306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013543" y="49466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013543" y="52514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425960" y="2684094"/>
            <a:ext cx="505566"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1536</a:t>
            </a:r>
          </a:p>
        </p:txBody>
      </p:sp>
      <p:sp>
        <p:nvSpPr>
          <p:cNvPr id="77" name="Rectangle 76"/>
          <p:cNvSpPr/>
          <p:nvPr/>
        </p:nvSpPr>
        <p:spPr>
          <a:xfrm>
            <a:off x="382679" y="2988894"/>
            <a:ext cx="548847"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2048</a:t>
            </a:r>
          </a:p>
        </p:txBody>
      </p:sp>
      <p:sp>
        <p:nvSpPr>
          <p:cNvPr id="78" name="Rectangle 77"/>
          <p:cNvSpPr/>
          <p:nvPr/>
        </p:nvSpPr>
        <p:spPr>
          <a:xfrm>
            <a:off x="382679" y="3293694"/>
            <a:ext cx="548847"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2560</a:t>
            </a:r>
          </a:p>
        </p:txBody>
      </p:sp>
      <p:grpSp>
        <p:nvGrpSpPr>
          <p:cNvPr id="87" name="Group 103"/>
          <p:cNvGrpSpPr/>
          <p:nvPr/>
        </p:nvGrpSpPr>
        <p:grpSpPr>
          <a:xfrm>
            <a:off x="2613743" y="1898649"/>
            <a:ext cx="152400" cy="1524000"/>
            <a:chOff x="3505200" y="1828800"/>
            <a:chExt cx="152400" cy="1524000"/>
          </a:xfrm>
          <a:effectLst/>
        </p:grpSpPr>
        <p:sp>
          <p:nvSpPr>
            <p:cNvPr id="88" name="Right Brace 87"/>
            <p:cNvSpPr/>
            <p:nvPr/>
          </p:nvSpPr>
          <p:spPr>
            <a:xfrm>
              <a:off x="3505200" y="1828800"/>
              <a:ext cx="152400" cy="3048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dirty="0"/>
            </a:p>
          </p:txBody>
        </p:sp>
        <p:sp>
          <p:nvSpPr>
            <p:cNvPr id="89" name="Right Brace 88"/>
            <p:cNvSpPr/>
            <p:nvPr/>
          </p:nvSpPr>
          <p:spPr>
            <a:xfrm>
              <a:off x="3505200" y="2743200"/>
              <a:ext cx="152400" cy="6096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dirty="0"/>
            </a:p>
          </p:txBody>
        </p:sp>
      </p:grpSp>
      <p:sp>
        <p:nvSpPr>
          <p:cNvPr id="90" name="Right Brace 89"/>
          <p:cNvSpPr/>
          <p:nvPr/>
        </p:nvSpPr>
        <p:spPr>
          <a:xfrm>
            <a:off x="2613743" y="2425700"/>
            <a:ext cx="152400" cy="692151"/>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lIns="91436" tIns="45719" rIns="91436" bIns="45719" rtlCol="0" anchor="ctr"/>
          <a:lstStyle/>
          <a:p>
            <a:pPr algn="ctr"/>
            <a:endParaRPr lang="en-US" dirty="0"/>
          </a:p>
        </p:txBody>
      </p:sp>
      <p:sp>
        <p:nvSpPr>
          <p:cNvPr id="6" name="Rectangle 5"/>
          <p:cNvSpPr/>
          <p:nvPr/>
        </p:nvSpPr>
        <p:spPr>
          <a:xfrm rot="5400000">
            <a:off x="661403" y="3545276"/>
            <a:ext cx="2204642" cy="369332"/>
          </a:xfrm>
          <a:prstGeom prst="rect">
            <a:avLst/>
          </a:prstGeom>
        </p:spPr>
        <p:txBody>
          <a:bodyPr wrap="none">
            <a:spAutoFit/>
          </a:bodyPr>
          <a:lstStyle/>
          <a:p>
            <a:pPr algn="ctr" defTabSz="914061"/>
            <a:r>
              <a:rPr lang="en-US" dirty="0">
                <a:solidFill>
                  <a:srgbClr val="FFFFFF">
                    <a:alpha val="99000"/>
                  </a:srgbClr>
                </a:solidFill>
                <a:latin typeface="+mj-lt"/>
              </a:rPr>
              <a:t>10 GB Address Space</a:t>
            </a:r>
          </a:p>
        </p:txBody>
      </p:sp>
      <p:sp>
        <p:nvSpPr>
          <p:cNvPr id="79" name="Rectangle 78"/>
          <p:cNvSpPr/>
          <p:nvPr/>
        </p:nvSpPr>
        <p:spPr>
          <a:xfrm rot="5400000">
            <a:off x="1280243" y="1936750"/>
            <a:ext cx="914400" cy="1447800"/>
          </a:xfrm>
          <a:prstGeom prst="rect">
            <a:avLst/>
          </a:prstGeom>
          <a:solidFill>
            <a:schemeClr val="accent4"/>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80" name="Rectangle 79"/>
          <p:cNvSpPr/>
          <p:nvPr/>
        </p:nvSpPr>
        <p:spPr>
          <a:xfrm rot="5400000">
            <a:off x="1432643" y="1479550"/>
            <a:ext cx="609600" cy="1447800"/>
          </a:xfrm>
          <a:prstGeom prst="rect">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grpSp>
        <p:nvGrpSpPr>
          <p:cNvPr id="81" name="Group 71"/>
          <p:cNvGrpSpPr/>
          <p:nvPr/>
        </p:nvGrpSpPr>
        <p:grpSpPr>
          <a:xfrm>
            <a:off x="1013544" y="2203449"/>
            <a:ext cx="1447800" cy="609600"/>
            <a:chOff x="3733800" y="1828800"/>
            <a:chExt cx="1447805" cy="306388"/>
          </a:xfrm>
          <a:solidFill>
            <a:schemeClr val="accent5"/>
          </a:solidFill>
          <a:effectLst/>
        </p:grpSpPr>
        <p:sp>
          <p:nvSpPr>
            <p:cNvPr id="82" name="Rectangle 81"/>
            <p:cNvSpPr/>
            <p:nvPr/>
          </p:nvSpPr>
          <p:spPr>
            <a:xfrm rot="5400000">
              <a:off x="4305300" y="1257301"/>
              <a:ext cx="304800" cy="1447800"/>
            </a:xfrm>
            <a:prstGeom prst="rect">
              <a:avLst/>
            </a:prstGeom>
            <a:grp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cxnSp>
          <p:nvCxnSpPr>
            <p:cNvPr id="83" name="Straight Connector 82"/>
            <p:cNvCxnSpPr/>
            <p:nvPr/>
          </p:nvCxnSpPr>
          <p:spPr>
            <a:xfrm>
              <a:off x="3733804" y="19812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3733803" y="21336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3733804" y="18288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grpSp>
      <p:sp>
        <p:nvSpPr>
          <p:cNvPr id="86" name="Rectangle 85"/>
          <p:cNvSpPr/>
          <p:nvPr/>
        </p:nvSpPr>
        <p:spPr>
          <a:xfrm rot="5400000">
            <a:off x="1585043" y="2546350"/>
            <a:ext cx="304800" cy="1447800"/>
          </a:xfrm>
          <a:prstGeom prst="rect">
            <a:avLst/>
          </a:prstGeom>
          <a:solidFill>
            <a:srgbClr val="00B050"/>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3" name="Rectangle 2"/>
          <p:cNvSpPr/>
          <p:nvPr/>
        </p:nvSpPr>
        <p:spPr>
          <a:xfrm>
            <a:off x="3431357" y="803373"/>
            <a:ext cx="8760643" cy="1400076"/>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3431357" y="2286179"/>
            <a:ext cx="8760643" cy="440965"/>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3431357" y="2770611"/>
            <a:ext cx="8760643" cy="440965"/>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3313090" y="3238567"/>
            <a:ext cx="8760643" cy="440965"/>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404864" y="3767086"/>
            <a:ext cx="8760643" cy="440965"/>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3339583" y="4251518"/>
            <a:ext cx="8760643" cy="911546"/>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p:cNvPicPr>
            <a:picLocks noChangeAspect="1"/>
          </p:cNvPicPr>
          <p:nvPr/>
        </p:nvPicPr>
        <p:blipFill>
          <a:blip r:embed="rId5"/>
          <a:stretch>
            <a:fillRect/>
          </a:stretch>
        </p:blipFill>
        <p:spPr>
          <a:xfrm>
            <a:off x="11394301" y="128971"/>
            <a:ext cx="638984" cy="554858"/>
          </a:xfrm>
          <a:prstGeom prst="rect">
            <a:avLst/>
          </a:prstGeom>
        </p:spPr>
      </p:pic>
    </p:spTree>
    <p:extLst>
      <p:ext uri="{BB962C8B-B14F-4D97-AF65-F5344CB8AC3E}">
        <p14:creationId xmlns:p14="http://schemas.microsoft.com/office/powerpoint/2010/main" val="1855168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animEffect transition="in" filter="fade">
                                      <p:cBhvr>
                                        <p:cTn id="7" dur="500"/>
                                        <p:tgtEl>
                                          <p:spTgt spid="4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0">
                                            <p:txEl>
                                              <p:pRg st="1" end="1"/>
                                            </p:txEl>
                                          </p:spTgt>
                                        </p:tgtEl>
                                        <p:attrNameLst>
                                          <p:attrName>style.visibility</p:attrName>
                                        </p:attrNameLst>
                                      </p:cBhvr>
                                      <p:to>
                                        <p:strVal val="visible"/>
                                      </p:to>
                                    </p:set>
                                    <p:animEffect transition="in" filter="fade">
                                      <p:cBhvr>
                                        <p:cTn id="10" dur="500"/>
                                        <p:tgtEl>
                                          <p:spTgt spid="40">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0">
                                            <p:txEl>
                                              <p:pRg st="2" end="2"/>
                                            </p:txEl>
                                          </p:spTgt>
                                        </p:tgtEl>
                                        <p:attrNameLst>
                                          <p:attrName>style.visibility</p:attrName>
                                        </p:attrNameLst>
                                      </p:cBhvr>
                                      <p:to>
                                        <p:strVal val="visible"/>
                                      </p:to>
                                    </p:set>
                                    <p:animEffect transition="in" filter="fade">
                                      <p:cBhvr>
                                        <p:cTn id="18" dur="500"/>
                                        <p:tgtEl>
                                          <p:spTgt spid="40">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0">
                                            <p:txEl>
                                              <p:pRg st="3" end="3"/>
                                            </p:txEl>
                                          </p:spTgt>
                                        </p:tgtEl>
                                        <p:attrNameLst>
                                          <p:attrName>style.visibility</p:attrName>
                                        </p:attrNameLst>
                                      </p:cBhvr>
                                      <p:to>
                                        <p:strVal val="visible"/>
                                      </p:to>
                                    </p:set>
                                    <p:animEffect transition="in" filter="fade">
                                      <p:cBhvr>
                                        <p:cTn id="23" dur="500"/>
                                        <p:tgtEl>
                                          <p:spTgt spid="40">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9"/>
                                        </p:tgtEl>
                                        <p:attrNameLst>
                                          <p:attrName>style.visibility</p:attrName>
                                        </p:attrNameLst>
                                      </p:cBhvr>
                                      <p:to>
                                        <p:strVal val="visible"/>
                                      </p:to>
                                    </p:set>
                                    <p:animEffect transition="in" filter="fade">
                                      <p:cBhvr>
                                        <p:cTn id="29" dur="1000"/>
                                        <p:tgtEl>
                                          <p:spTgt spid="7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0">
                                            <p:txEl>
                                              <p:pRg st="4" end="4"/>
                                            </p:txEl>
                                          </p:spTgt>
                                        </p:tgtEl>
                                        <p:attrNameLst>
                                          <p:attrName>style.visibility</p:attrName>
                                        </p:attrNameLst>
                                      </p:cBhvr>
                                      <p:to>
                                        <p:strVal val="visible"/>
                                      </p:to>
                                    </p:set>
                                    <p:animEffect transition="in" filter="fade">
                                      <p:cBhvr>
                                        <p:cTn id="34" dur="500"/>
                                        <p:tgtEl>
                                          <p:spTgt spid="40">
                                            <p:txEl>
                                              <p:pRg st="4" end="4"/>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1000"/>
                                        <p:tgtEl>
                                          <p:spTgt spid="8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0">
                                            <p:txEl>
                                              <p:pRg st="5" end="5"/>
                                            </p:txEl>
                                          </p:spTgt>
                                        </p:tgtEl>
                                        <p:attrNameLst>
                                          <p:attrName>style.visibility</p:attrName>
                                        </p:attrNameLst>
                                      </p:cBhvr>
                                      <p:to>
                                        <p:strVal val="visible"/>
                                      </p:to>
                                    </p:set>
                                    <p:animEffect transition="in" filter="fade">
                                      <p:cBhvr>
                                        <p:cTn id="45" dur="500"/>
                                        <p:tgtEl>
                                          <p:spTgt spid="40">
                                            <p:txEl>
                                              <p:pRg st="5" end="5"/>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par>
                                <p:cTn id="49" presetID="10" presetClass="entr" presetSubtype="0" fill="hold" nodeType="withEffect">
                                  <p:stCondLst>
                                    <p:cond delay="0"/>
                                  </p:stCondLst>
                                  <p:childTnLst>
                                    <p:set>
                                      <p:cBhvr>
                                        <p:cTn id="50" dur="1" fill="hold">
                                          <p:stCondLst>
                                            <p:cond delay="0"/>
                                          </p:stCondLst>
                                        </p:cTn>
                                        <p:tgtEl>
                                          <p:spTgt spid="81"/>
                                        </p:tgtEl>
                                        <p:attrNameLst>
                                          <p:attrName>style.visibility</p:attrName>
                                        </p:attrNameLst>
                                      </p:cBhvr>
                                      <p:to>
                                        <p:strVal val="visible"/>
                                      </p:to>
                                    </p:set>
                                    <p:animEffect transition="in" filter="fade">
                                      <p:cBhvr>
                                        <p:cTn id="51" dur="1000"/>
                                        <p:tgtEl>
                                          <p:spTgt spid="8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0">
                                            <p:txEl>
                                              <p:pRg st="6" end="6"/>
                                            </p:txEl>
                                          </p:spTgt>
                                        </p:tgtEl>
                                        <p:attrNameLst>
                                          <p:attrName>style.visibility</p:attrName>
                                        </p:attrNameLst>
                                      </p:cBhvr>
                                      <p:to>
                                        <p:strVal val="visible"/>
                                      </p:to>
                                    </p:set>
                                    <p:animEffect transition="in" filter="fade">
                                      <p:cBhvr>
                                        <p:cTn id="56" dur="500"/>
                                        <p:tgtEl>
                                          <p:spTgt spid="40">
                                            <p:txEl>
                                              <p:pRg st="6" end="6"/>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500"/>
                                        <p:tgtEl>
                                          <p:spTgt spid="4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6"/>
                                        </p:tgtEl>
                                        <p:attrNameLst>
                                          <p:attrName>style.visibility</p:attrName>
                                        </p:attrNameLst>
                                      </p:cBhvr>
                                      <p:to>
                                        <p:strVal val="visible"/>
                                      </p:to>
                                    </p:set>
                                    <p:animEffect transition="in" filter="fade">
                                      <p:cBhvr>
                                        <p:cTn id="62" dur="1000"/>
                                        <p:tgtEl>
                                          <p:spTgt spid="8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0">
                                            <p:txEl>
                                              <p:pRg st="7" end="7"/>
                                            </p:txEl>
                                          </p:spTgt>
                                        </p:tgtEl>
                                        <p:attrNameLst>
                                          <p:attrName>style.visibility</p:attrName>
                                        </p:attrNameLst>
                                      </p:cBhvr>
                                      <p:to>
                                        <p:strVal val="visible"/>
                                      </p:to>
                                    </p:set>
                                    <p:animEffect transition="in" filter="fade">
                                      <p:cBhvr>
                                        <p:cTn id="67" dur="500"/>
                                        <p:tgtEl>
                                          <p:spTgt spid="40">
                                            <p:txEl>
                                              <p:pRg st="7" end="7"/>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40">
                                            <p:txEl>
                                              <p:pRg st="8" end="8"/>
                                            </p:txEl>
                                          </p:spTgt>
                                        </p:tgtEl>
                                        <p:attrNameLst>
                                          <p:attrName>style.visibility</p:attrName>
                                        </p:attrNameLst>
                                      </p:cBhvr>
                                      <p:to>
                                        <p:strVal val="visible"/>
                                      </p:to>
                                    </p:set>
                                    <p:animEffect transition="in" filter="fade">
                                      <p:cBhvr>
                                        <p:cTn id="70" dur="500"/>
                                        <p:tgtEl>
                                          <p:spTgt spid="40">
                                            <p:txEl>
                                              <p:pRg st="8" end="8"/>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animEffect transition="in" filter="fade">
                                      <p:cBhvr>
                                        <p:cTn id="73" dur="500"/>
                                        <p:tgtEl>
                                          <p:spTgt spid="46"/>
                                        </p:tgtEl>
                                      </p:cBhvr>
                                    </p:animEffect>
                                  </p:childTnLst>
                                </p:cTn>
                              </p:par>
                            </p:childTnLst>
                          </p:cTn>
                        </p:par>
                        <p:par>
                          <p:cTn id="74" fill="hold">
                            <p:stCondLst>
                              <p:cond delay="500"/>
                            </p:stCondLst>
                            <p:childTnLst>
                              <p:par>
                                <p:cTn id="75" presetID="10" presetClass="entr" presetSubtype="0" fill="hold" nodeType="afterEffect">
                                  <p:stCondLst>
                                    <p:cond delay="0"/>
                                  </p:stCondLst>
                                  <p:childTnLst>
                                    <p:set>
                                      <p:cBhvr>
                                        <p:cTn id="76" dur="1" fill="hold">
                                          <p:stCondLst>
                                            <p:cond delay="0"/>
                                          </p:stCondLst>
                                        </p:cTn>
                                        <p:tgtEl>
                                          <p:spTgt spid="87"/>
                                        </p:tgtEl>
                                        <p:attrNameLst>
                                          <p:attrName>style.visibility</p:attrName>
                                        </p:attrNameLst>
                                      </p:cBhvr>
                                      <p:to>
                                        <p:strVal val="visible"/>
                                      </p:to>
                                    </p:set>
                                    <p:animEffect transition="in" filter="fade">
                                      <p:cBhvr>
                                        <p:cTn id="77" dur="250"/>
                                        <p:tgtEl>
                                          <p:spTgt spid="8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0">
                                            <p:txEl>
                                              <p:pRg st="9" end="9"/>
                                            </p:txEl>
                                          </p:spTgt>
                                        </p:tgtEl>
                                        <p:attrNameLst>
                                          <p:attrName>style.visibility</p:attrName>
                                        </p:attrNameLst>
                                      </p:cBhvr>
                                      <p:to>
                                        <p:strVal val="visible"/>
                                      </p:to>
                                    </p:set>
                                    <p:animEffect transition="in" filter="fade">
                                      <p:cBhvr>
                                        <p:cTn id="82" dur="500"/>
                                        <p:tgtEl>
                                          <p:spTgt spid="40">
                                            <p:txEl>
                                              <p:pRg st="9" end="9"/>
                                            </p:txEl>
                                          </p:spTgt>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fade">
                                      <p:cBhvr>
                                        <p:cTn id="85" dur="500"/>
                                        <p:tgtEl>
                                          <p:spTgt spid="48"/>
                                        </p:tgtEl>
                                      </p:cBhvr>
                                    </p:animEffect>
                                  </p:childTnLst>
                                </p:cTn>
                              </p:par>
                              <p:par>
                                <p:cTn id="86" presetID="10" presetClass="entr" presetSubtype="0" fill="hold" nodeType="withEffect">
                                  <p:stCondLst>
                                    <p:cond delay="0"/>
                                  </p:stCondLst>
                                  <p:childTnLst>
                                    <p:set>
                                      <p:cBhvr>
                                        <p:cTn id="87" dur="1" fill="hold">
                                          <p:stCondLst>
                                            <p:cond delay="0"/>
                                          </p:stCondLst>
                                        </p:cTn>
                                        <p:tgtEl>
                                          <p:spTgt spid="40">
                                            <p:txEl>
                                              <p:pRg st="10" end="10"/>
                                            </p:txEl>
                                          </p:spTgt>
                                        </p:tgtEl>
                                        <p:attrNameLst>
                                          <p:attrName>style.visibility</p:attrName>
                                        </p:attrNameLst>
                                      </p:cBhvr>
                                      <p:to>
                                        <p:strVal val="visible"/>
                                      </p:to>
                                    </p:set>
                                    <p:animEffect transition="in" filter="fade">
                                      <p:cBhvr>
                                        <p:cTn id="88" dur="500"/>
                                        <p:tgtEl>
                                          <p:spTgt spid="40">
                                            <p:txEl>
                                              <p:pRg st="10" end="10"/>
                                            </p:txEl>
                                          </p:spTgt>
                                        </p:tgtEl>
                                      </p:cBhvr>
                                    </p:animEffect>
                                  </p:childTnLst>
                                </p:cTn>
                              </p:par>
                              <p:par>
                                <p:cTn id="89" presetID="10" presetClass="entr" presetSubtype="0" fill="hold" nodeType="withEffect">
                                  <p:stCondLst>
                                    <p:cond delay="0"/>
                                  </p:stCondLst>
                                  <p:childTnLst>
                                    <p:set>
                                      <p:cBhvr>
                                        <p:cTn id="90" dur="1" fill="hold">
                                          <p:stCondLst>
                                            <p:cond delay="0"/>
                                          </p:stCondLst>
                                        </p:cTn>
                                        <p:tgtEl>
                                          <p:spTgt spid="40">
                                            <p:txEl>
                                              <p:pRg st="11" end="11"/>
                                            </p:txEl>
                                          </p:spTgt>
                                        </p:tgtEl>
                                        <p:attrNameLst>
                                          <p:attrName>style.visibility</p:attrName>
                                        </p:attrNameLst>
                                      </p:cBhvr>
                                      <p:to>
                                        <p:strVal val="visible"/>
                                      </p:to>
                                    </p:set>
                                    <p:animEffect transition="in" filter="fade">
                                      <p:cBhvr>
                                        <p:cTn id="91" dur="500"/>
                                        <p:tgtEl>
                                          <p:spTgt spid="40">
                                            <p:txEl>
                                              <p:pRg st="11" end="11"/>
                                            </p:txEl>
                                          </p:spTgt>
                                        </p:tgtEl>
                                      </p:cBhvr>
                                    </p:animEffect>
                                  </p:childTnLst>
                                </p:cTn>
                              </p:par>
                              <p:par>
                                <p:cTn id="92" presetID="10" presetClass="exit" presetSubtype="0" fill="hold" nodeType="withEffect">
                                  <p:stCondLst>
                                    <p:cond delay="0"/>
                                  </p:stCondLst>
                                  <p:childTnLst>
                                    <p:animEffect transition="out" filter="fade">
                                      <p:cBhvr>
                                        <p:cTn id="93" dur="500"/>
                                        <p:tgtEl>
                                          <p:spTgt spid="87"/>
                                        </p:tgtEl>
                                      </p:cBhvr>
                                    </p:animEffect>
                                    <p:set>
                                      <p:cBhvr>
                                        <p:cTn id="94" dur="1" fill="hold">
                                          <p:stCondLst>
                                            <p:cond delay="499"/>
                                          </p:stCondLst>
                                        </p:cTn>
                                        <p:tgtEl>
                                          <p:spTgt spid="87"/>
                                        </p:tgtEl>
                                        <p:attrNameLst>
                                          <p:attrName>style.visibility</p:attrName>
                                        </p:attrNameLst>
                                      </p:cBhvr>
                                      <p:to>
                                        <p:strVal val="hidden"/>
                                      </p:to>
                                    </p:set>
                                  </p:childTnLst>
                                </p:cTn>
                              </p:par>
                            </p:childTnLst>
                          </p:cTn>
                        </p:par>
                        <p:par>
                          <p:cTn id="95" fill="hold">
                            <p:stCondLst>
                              <p:cond delay="500"/>
                            </p:stCondLst>
                            <p:childTnLst>
                              <p:par>
                                <p:cTn id="96" presetID="10" presetClass="entr" presetSubtype="0" fill="hold" grpId="0" nodeType="afterEffect">
                                  <p:stCondLst>
                                    <p:cond delay="0"/>
                                  </p:stCondLst>
                                  <p:childTnLst>
                                    <p:set>
                                      <p:cBhvr>
                                        <p:cTn id="97" dur="1" fill="hold">
                                          <p:stCondLst>
                                            <p:cond delay="0"/>
                                          </p:stCondLst>
                                        </p:cTn>
                                        <p:tgtEl>
                                          <p:spTgt spid="90"/>
                                        </p:tgtEl>
                                        <p:attrNameLst>
                                          <p:attrName>style.visibility</p:attrName>
                                        </p:attrNameLst>
                                      </p:cBhvr>
                                      <p:to>
                                        <p:strVal val="visible"/>
                                      </p:to>
                                    </p:set>
                                    <p:animEffect transition="in" filter="fade">
                                      <p:cBhvr>
                                        <p:cTn id="98"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90" grpId="0" animBg="1"/>
      <p:bldP spid="79" grpId="0" animBg="1"/>
      <p:bldP spid="80" grpId="0" animBg="1"/>
      <p:bldP spid="86" grpId="0" animBg="1"/>
      <p:bldP spid="3" grpId="0" animBg="1"/>
      <p:bldP spid="42" grpId="0" animBg="1"/>
      <p:bldP spid="44" grpId="0" animBg="1"/>
      <p:bldP spid="45" grpId="0" animBg="1"/>
      <p:bldP spid="46" grpId="0" animBg="1"/>
      <p:bldP spid="4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252000" y="1668544"/>
            <a:ext cx="2837468" cy="4147794"/>
          </a:xfrm>
          <a:prstGeom prst="rect">
            <a:avLst/>
          </a:prstGeom>
          <a:solidFill>
            <a:schemeClr val="bg1">
              <a:lumMod val="9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2" tIns="45716" rIns="91432" bIns="365760" numCol="1" rtlCol="0" anchor="b" anchorCtr="0" compatLnSpc="1">
            <a:prstTxWarp prst="textNoShape">
              <a:avLst/>
            </a:prstTxWarp>
          </a:bodyPr>
          <a:lstStyle/>
          <a:p>
            <a:pPr defTabSz="914061" fontAlgn="base">
              <a:spcBef>
                <a:spcPct val="0"/>
              </a:spcBef>
              <a:spcAft>
                <a:spcPct val="0"/>
              </a:spcAft>
            </a:pPr>
            <a:endParaRPr lang="en-US" sz="1500" b="1" dirty="0">
              <a:solidFill>
                <a:srgbClr val="595959">
                  <a:alpha val="99000"/>
                </a:srgbClr>
              </a:solidFill>
            </a:endParaRPr>
          </a:p>
        </p:txBody>
      </p:sp>
      <p:sp>
        <p:nvSpPr>
          <p:cNvPr id="2" name="Title 1"/>
          <p:cNvSpPr>
            <a:spLocks noGrp="1"/>
          </p:cNvSpPr>
          <p:nvPr>
            <p:ph type="title" idx="4294967295"/>
          </p:nvPr>
        </p:nvSpPr>
        <p:spPr>
          <a:xfrm>
            <a:off x="-9525" y="0"/>
            <a:ext cx="12201525" cy="812800"/>
          </a:xfrm>
          <a:prstGeom prst="rect">
            <a:avLst/>
          </a:prstGeom>
        </p:spPr>
        <p:txBody>
          <a:bodyPr/>
          <a:lstStyle/>
          <a:p>
            <a:r>
              <a:rPr lang="en-US" dirty="0" smtClean="0"/>
              <a:t>Page Blob – Random Read/Write</a:t>
            </a:r>
            <a:endParaRPr lang="en-US" dirty="0"/>
          </a:p>
        </p:txBody>
      </p:sp>
      <p:sp>
        <p:nvSpPr>
          <p:cNvPr id="41" name="TextBox 40"/>
          <p:cNvSpPr txBox="1"/>
          <p:nvPr/>
        </p:nvSpPr>
        <p:spPr>
          <a:xfrm>
            <a:off x="663507" y="1766873"/>
            <a:ext cx="268018" cy="276997"/>
          </a:xfrm>
          <a:prstGeom prst="rect">
            <a:avLst/>
          </a:prstGeom>
          <a:noFill/>
          <a:effectLst/>
        </p:spPr>
        <p:txBody>
          <a:bodyPr vert="horz" wrap="none" lIns="91436" tIns="45719" rIns="91440" bIns="45719" rtlCol="0">
            <a:spAutoFit/>
          </a:bodyPr>
          <a:lstStyle/>
          <a:p>
            <a:pPr algn="r"/>
            <a:r>
              <a:rPr lang="en-US" sz="1200" dirty="0">
                <a:solidFill>
                  <a:srgbClr val="595959">
                    <a:alpha val="99000"/>
                  </a:srgbClr>
                </a:solidFill>
                <a:latin typeface="+mj-lt"/>
              </a:rPr>
              <a:t>0</a:t>
            </a:r>
          </a:p>
        </p:txBody>
      </p:sp>
      <p:sp>
        <p:nvSpPr>
          <p:cNvPr id="43" name="Rectangle 42"/>
          <p:cNvSpPr/>
          <p:nvPr/>
        </p:nvSpPr>
        <p:spPr>
          <a:xfrm>
            <a:off x="444558" y="5431652"/>
            <a:ext cx="545333" cy="276997"/>
          </a:xfrm>
          <a:prstGeom prst="rect">
            <a:avLst/>
          </a:prstGeom>
        </p:spPr>
        <p:txBody>
          <a:bodyPr wrap="none" lIns="91436" tIns="45719" rIns="91436" bIns="45719">
            <a:spAutoFit/>
          </a:bodyPr>
          <a:lstStyle/>
          <a:p>
            <a:pPr algn="r"/>
            <a:r>
              <a:rPr lang="en-US" sz="1200" dirty="0">
                <a:solidFill>
                  <a:srgbClr val="595959">
                    <a:alpha val="99000"/>
                  </a:srgbClr>
                </a:solidFill>
                <a:latin typeface="+mj-lt"/>
              </a:rPr>
              <a:t>10 GB</a:t>
            </a:r>
            <a:endParaRPr lang="en-US" sz="1200" baseline="30000" dirty="0">
              <a:solidFill>
                <a:srgbClr val="595959">
                  <a:alpha val="99000"/>
                </a:srgbClr>
              </a:solidFill>
              <a:latin typeface="+mj-lt"/>
            </a:endParaRPr>
          </a:p>
        </p:txBody>
      </p:sp>
      <p:sp>
        <p:nvSpPr>
          <p:cNvPr id="47" name="Rectangle 46"/>
          <p:cNvSpPr/>
          <p:nvPr/>
        </p:nvSpPr>
        <p:spPr>
          <a:xfrm rot="5400000">
            <a:off x="-91358" y="3003549"/>
            <a:ext cx="3657600" cy="1447800"/>
          </a:xfrm>
          <a:prstGeom prst="rect">
            <a:avLst/>
          </a:prstGeom>
          <a:solidFill>
            <a:schemeClr val="accent6"/>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914061"/>
            <a:endParaRPr lang="en-US" dirty="0">
              <a:solidFill>
                <a:srgbClr val="FFFFFF">
                  <a:alpha val="99000"/>
                </a:srgbClr>
              </a:solidFill>
            </a:endParaRPr>
          </a:p>
        </p:txBody>
      </p:sp>
      <p:cxnSp>
        <p:nvCxnSpPr>
          <p:cNvPr id="49" name="Straight Connector 48"/>
          <p:cNvCxnSpPr/>
          <p:nvPr/>
        </p:nvCxnSpPr>
        <p:spPr>
          <a:xfrm rot="5400000">
            <a:off x="-113667" y="4527551"/>
            <a:ext cx="1753393" cy="794"/>
          </a:xfrm>
          <a:prstGeom prst="line">
            <a:avLst/>
          </a:prstGeom>
          <a:ln w="50800" cap="rnd">
            <a:solidFill>
              <a:srgbClr val="595959"/>
            </a:solidFill>
            <a:prstDash val="sysDot"/>
          </a:ln>
          <a:effectLst/>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504507" y="2078850"/>
            <a:ext cx="427019"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512</a:t>
            </a:r>
          </a:p>
        </p:txBody>
      </p:sp>
      <p:sp>
        <p:nvSpPr>
          <p:cNvPr id="53" name="Rectangle 52"/>
          <p:cNvSpPr/>
          <p:nvPr/>
        </p:nvSpPr>
        <p:spPr>
          <a:xfrm>
            <a:off x="422754" y="2383650"/>
            <a:ext cx="508772"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1024</a:t>
            </a:r>
          </a:p>
        </p:txBody>
      </p:sp>
      <p:cxnSp>
        <p:nvCxnSpPr>
          <p:cNvPr id="55" name="Straight Connector 54"/>
          <p:cNvCxnSpPr/>
          <p:nvPr/>
        </p:nvCxnSpPr>
        <p:spPr>
          <a:xfrm>
            <a:off x="1013543" y="22034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13543" y="43370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13543" y="46418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013543" y="25066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013543" y="28114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013543" y="31162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013543" y="34210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013543" y="37258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013543" y="40306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013543" y="49466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013543" y="52514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425960" y="2684094"/>
            <a:ext cx="505566"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1536</a:t>
            </a:r>
          </a:p>
        </p:txBody>
      </p:sp>
      <p:sp>
        <p:nvSpPr>
          <p:cNvPr id="77" name="Rectangle 76"/>
          <p:cNvSpPr/>
          <p:nvPr/>
        </p:nvSpPr>
        <p:spPr>
          <a:xfrm>
            <a:off x="382679" y="2988894"/>
            <a:ext cx="548847"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2048</a:t>
            </a:r>
          </a:p>
        </p:txBody>
      </p:sp>
      <p:sp>
        <p:nvSpPr>
          <p:cNvPr id="78" name="Rectangle 77"/>
          <p:cNvSpPr/>
          <p:nvPr/>
        </p:nvSpPr>
        <p:spPr>
          <a:xfrm>
            <a:off x="382679" y="3293694"/>
            <a:ext cx="548847"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2560</a:t>
            </a:r>
          </a:p>
        </p:txBody>
      </p:sp>
      <p:grpSp>
        <p:nvGrpSpPr>
          <p:cNvPr id="87" name="Group 103"/>
          <p:cNvGrpSpPr/>
          <p:nvPr/>
        </p:nvGrpSpPr>
        <p:grpSpPr>
          <a:xfrm>
            <a:off x="2613743" y="1898649"/>
            <a:ext cx="152400" cy="1524000"/>
            <a:chOff x="3505200" y="1828800"/>
            <a:chExt cx="152400" cy="1524000"/>
          </a:xfrm>
          <a:effectLst/>
        </p:grpSpPr>
        <p:sp>
          <p:nvSpPr>
            <p:cNvPr id="88" name="Right Brace 87"/>
            <p:cNvSpPr/>
            <p:nvPr/>
          </p:nvSpPr>
          <p:spPr>
            <a:xfrm>
              <a:off x="3505200" y="1828800"/>
              <a:ext cx="152400" cy="3048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dirty="0"/>
            </a:p>
          </p:txBody>
        </p:sp>
        <p:sp>
          <p:nvSpPr>
            <p:cNvPr id="89" name="Right Brace 88"/>
            <p:cNvSpPr/>
            <p:nvPr/>
          </p:nvSpPr>
          <p:spPr>
            <a:xfrm>
              <a:off x="3505200" y="2743200"/>
              <a:ext cx="152400" cy="6096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dirty="0"/>
            </a:p>
          </p:txBody>
        </p:sp>
      </p:grpSp>
      <p:sp>
        <p:nvSpPr>
          <p:cNvPr id="6" name="Rectangle 5"/>
          <p:cNvSpPr/>
          <p:nvPr/>
        </p:nvSpPr>
        <p:spPr>
          <a:xfrm rot="5400000">
            <a:off x="661403" y="3545276"/>
            <a:ext cx="2204642" cy="369332"/>
          </a:xfrm>
          <a:prstGeom prst="rect">
            <a:avLst/>
          </a:prstGeom>
        </p:spPr>
        <p:txBody>
          <a:bodyPr wrap="none">
            <a:spAutoFit/>
          </a:bodyPr>
          <a:lstStyle/>
          <a:p>
            <a:pPr algn="ctr" defTabSz="914061"/>
            <a:r>
              <a:rPr lang="en-US" dirty="0">
                <a:solidFill>
                  <a:srgbClr val="FFFFFF">
                    <a:alpha val="99000"/>
                  </a:srgbClr>
                </a:solidFill>
                <a:latin typeface="+mj-lt"/>
              </a:rPr>
              <a:t>10 GB Address Space</a:t>
            </a:r>
          </a:p>
        </p:txBody>
      </p:sp>
      <p:sp>
        <p:nvSpPr>
          <p:cNvPr id="79" name="Rectangle 78"/>
          <p:cNvSpPr/>
          <p:nvPr/>
        </p:nvSpPr>
        <p:spPr>
          <a:xfrm rot="5400000">
            <a:off x="1280243" y="1936750"/>
            <a:ext cx="914400" cy="1447800"/>
          </a:xfrm>
          <a:prstGeom prst="rect">
            <a:avLst/>
          </a:prstGeom>
          <a:solidFill>
            <a:schemeClr val="accent4"/>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80" name="Rectangle 79"/>
          <p:cNvSpPr/>
          <p:nvPr/>
        </p:nvSpPr>
        <p:spPr>
          <a:xfrm rot="5400000">
            <a:off x="1432643" y="1479550"/>
            <a:ext cx="609600" cy="1447800"/>
          </a:xfrm>
          <a:prstGeom prst="rect">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grpSp>
        <p:nvGrpSpPr>
          <p:cNvPr id="81" name="Group 71"/>
          <p:cNvGrpSpPr/>
          <p:nvPr/>
        </p:nvGrpSpPr>
        <p:grpSpPr>
          <a:xfrm>
            <a:off x="1013544" y="2203449"/>
            <a:ext cx="1447800" cy="609600"/>
            <a:chOff x="3733800" y="1828800"/>
            <a:chExt cx="1447805" cy="306388"/>
          </a:xfrm>
          <a:solidFill>
            <a:schemeClr val="accent5"/>
          </a:solidFill>
          <a:effectLst/>
        </p:grpSpPr>
        <p:sp>
          <p:nvSpPr>
            <p:cNvPr id="82" name="Rectangle 81"/>
            <p:cNvSpPr/>
            <p:nvPr/>
          </p:nvSpPr>
          <p:spPr>
            <a:xfrm rot="5400000">
              <a:off x="4305300" y="1257301"/>
              <a:ext cx="304800" cy="1447800"/>
            </a:xfrm>
            <a:prstGeom prst="rect">
              <a:avLst/>
            </a:prstGeom>
            <a:grp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cxnSp>
          <p:nvCxnSpPr>
            <p:cNvPr id="83" name="Straight Connector 82"/>
            <p:cNvCxnSpPr/>
            <p:nvPr/>
          </p:nvCxnSpPr>
          <p:spPr>
            <a:xfrm>
              <a:off x="3733804" y="19812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3733803" y="21336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3733804" y="18288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grpSp>
      <p:sp>
        <p:nvSpPr>
          <p:cNvPr id="86" name="Rectangle 85"/>
          <p:cNvSpPr/>
          <p:nvPr/>
        </p:nvSpPr>
        <p:spPr>
          <a:xfrm rot="5400000">
            <a:off x="1585043" y="2546350"/>
            <a:ext cx="304800" cy="1447800"/>
          </a:xfrm>
          <a:prstGeom prst="rect">
            <a:avLst/>
          </a:prstGeom>
          <a:solidFill>
            <a:srgbClr val="00B050"/>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39" name="Content Placeholder 2"/>
          <p:cNvSpPr txBox="1">
            <a:spLocks/>
          </p:cNvSpPr>
          <p:nvPr/>
        </p:nvSpPr>
        <p:spPr>
          <a:xfrm>
            <a:off x="3184405" y="2627621"/>
            <a:ext cx="9007595" cy="2229640"/>
          </a:xfrm>
          <a:prstGeom prst="rect">
            <a:avLst/>
          </a:prstGeom>
        </p:spPr>
        <p:txBody>
          <a:bodyPr vert="horz" wrap="square" lIns="0" tIns="0" rIns="0" bIns="0" rtlCol="0" anchor="ctr">
            <a:noAutofit/>
          </a:bodyPr>
          <a:lstStyle>
            <a:lvl1pPr marL="533307" indent="-533307" algn="l" defTabSz="1218937"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effectLst/>
                <a:latin typeface="+mn-lt"/>
                <a:ea typeface="+mn-ea"/>
                <a:cs typeface="+mn-cs"/>
              </a:defRPr>
            </a:lvl1pPr>
            <a:lvl2pPr marL="994659" indent="-461353" algn="l" defTabSz="1218937"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effectLst/>
                <a:latin typeface="+mn-lt"/>
                <a:ea typeface="+mn-ea"/>
                <a:cs typeface="+mn-cs"/>
              </a:defRPr>
            </a:lvl2pPr>
            <a:lvl3pPr marL="1443314" indent="-448655" algn="l" defTabSz="1218937"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latin typeface="+mn-lt"/>
                <a:ea typeface="+mn-ea"/>
                <a:cs typeface="+mn-cs"/>
              </a:defRPr>
            </a:lvl3pPr>
            <a:lvl4pPr marL="1832713" indent="-389399"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4pPr>
            <a:lvl5pPr marL="2213646" indent="-380933"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5pPr>
            <a:lvl6pPr marL="3352079"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548"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01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48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252000" lvl="1" indent="0">
              <a:spcBef>
                <a:spcPts val="0"/>
              </a:spcBef>
              <a:buNone/>
            </a:pPr>
            <a:r>
              <a:rPr lang="en-US" sz="4400" dirty="0" smtClean="0">
                <a:solidFill>
                  <a:schemeClr val="bg1">
                    <a:alpha val="99000"/>
                  </a:schemeClr>
                </a:solidFill>
                <a:latin typeface="+mj-lt"/>
              </a:rPr>
              <a:t>Sparse storage:</a:t>
            </a:r>
          </a:p>
          <a:p>
            <a:pPr marL="252000" lvl="1" indent="0">
              <a:spcBef>
                <a:spcPts val="0"/>
              </a:spcBef>
              <a:buNone/>
            </a:pPr>
            <a:r>
              <a:rPr lang="en-US" sz="4400" dirty="0" smtClean="0">
                <a:solidFill>
                  <a:schemeClr val="bg1">
                    <a:alpha val="99000"/>
                  </a:schemeClr>
                </a:solidFill>
                <a:latin typeface="+mj-lt"/>
              </a:rPr>
              <a:t>Only </a:t>
            </a:r>
            <a:r>
              <a:rPr lang="en-US" sz="4400" dirty="0">
                <a:solidFill>
                  <a:schemeClr val="bg1">
                    <a:alpha val="99000"/>
                  </a:schemeClr>
                </a:solidFill>
                <a:latin typeface="+mj-lt"/>
              </a:rPr>
              <a:t>charged for pages with data stored in </a:t>
            </a:r>
            <a:r>
              <a:rPr lang="en-US" sz="4400" dirty="0" smtClean="0">
                <a:solidFill>
                  <a:schemeClr val="bg1">
                    <a:alpha val="99000"/>
                  </a:schemeClr>
                </a:solidFill>
                <a:latin typeface="+mj-lt"/>
              </a:rPr>
              <a:t>them</a:t>
            </a:r>
            <a:endParaRPr lang="en-US" sz="4400" dirty="0">
              <a:solidFill>
                <a:schemeClr val="bg1">
                  <a:alpha val="99000"/>
                </a:schemeClr>
              </a:solidFill>
              <a:latin typeface="+mj-lt"/>
            </a:endParaRPr>
          </a:p>
        </p:txBody>
      </p:sp>
      <p:pic>
        <p:nvPicPr>
          <p:cNvPr id="37" name="Picture 36"/>
          <p:cNvPicPr>
            <a:picLocks noChangeAspect="1"/>
          </p:cNvPicPr>
          <p:nvPr/>
        </p:nvPicPr>
        <p:blipFill>
          <a:blip r:embed="rId5"/>
          <a:stretch>
            <a:fillRect/>
          </a:stretch>
        </p:blipFill>
        <p:spPr>
          <a:xfrm>
            <a:off x="11394301" y="128971"/>
            <a:ext cx="638984" cy="554858"/>
          </a:xfrm>
          <a:prstGeom prst="rect">
            <a:avLst/>
          </a:prstGeom>
        </p:spPr>
      </p:pic>
    </p:spTree>
    <p:extLst>
      <p:ext uri="{BB962C8B-B14F-4D97-AF65-F5344CB8AC3E}">
        <p14:creationId xmlns:p14="http://schemas.microsoft.com/office/powerpoint/2010/main" val="27233283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Tables</a:t>
            </a:r>
            <a:endParaRPr lang="en-US" dirty="0"/>
          </a:p>
        </p:txBody>
      </p:sp>
    </p:spTree>
    <p:extLst>
      <p:ext uri="{BB962C8B-B14F-4D97-AF65-F5344CB8AC3E}">
        <p14:creationId xmlns:p14="http://schemas.microsoft.com/office/powerpoint/2010/main" val="3005098384"/>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84835" y="381094"/>
            <a:ext cx="1623925" cy="1408176"/>
          </a:xfrm>
          <a:prstGeom prst="rect">
            <a:avLst/>
          </a:prstGeom>
        </p:spPr>
      </p:pic>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smtClean="0"/>
              <a:t>Microsoft Azure</a:t>
            </a:r>
            <a:r>
              <a:rPr lang="en-US" sz="11500" dirty="0" smtClean="0"/>
              <a:t/>
            </a:r>
            <a:br>
              <a:rPr lang="en-US" sz="11500" dirty="0" smtClean="0"/>
            </a:br>
            <a:r>
              <a:rPr lang="en-US" sz="11500" dirty="0" smtClean="0"/>
              <a:t>Storage Table</a:t>
            </a:r>
            <a:endParaRPr lang="en-US" sz="11500" dirty="0"/>
          </a:p>
        </p:txBody>
      </p:sp>
    </p:spTree>
    <p:extLst>
      <p:ext uri="{BB962C8B-B14F-4D97-AF65-F5344CB8AC3E}">
        <p14:creationId xmlns:p14="http://schemas.microsoft.com/office/powerpoint/2010/main" val="204417174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bwMode="auto">
          <a:xfrm>
            <a:off x="6976088" y="1025863"/>
            <a:ext cx="4757245" cy="5387040"/>
          </a:xfrm>
          <a:prstGeom prst="rect">
            <a:avLst/>
          </a:prstGeom>
          <a:noFill/>
          <a:ln w="15875">
            <a:solidFill>
              <a:schemeClr val="tx1">
                <a:lumMod val="60000"/>
                <a:lumOff val="4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04" tIns="67204" rIns="67204" bIns="33602" numCol="1" spcCol="0" rtlCol="0" fromWordArt="0" anchor="t" anchorCtr="0" forceAA="0" compatLnSpc="1">
            <a:prstTxWarp prst="textNoShape">
              <a:avLst/>
            </a:prstTxWarp>
            <a:noAutofit/>
          </a:bodyPr>
          <a:lstStyle/>
          <a:p>
            <a:pPr algn="ctr" defTabSz="685309" fontAlgn="base">
              <a:lnSpc>
                <a:spcPct val="90000"/>
              </a:lnSpc>
              <a:spcBef>
                <a:spcPct val="0"/>
              </a:spcBef>
              <a:spcAft>
                <a:spcPct val="0"/>
              </a:spcAft>
            </a:pPr>
            <a:r>
              <a:rPr lang="en-US" sz="2058" dirty="0">
                <a:ln>
                  <a:solidFill>
                    <a:srgbClr val="FFFFFF">
                      <a:alpha val="0"/>
                    </a:srgbClr>
                  </a:solidFill>
                </a:ln>
                <a:solidFill>
                  <a:srgbClr val="FFFFFF"/>
                </a:solidFill>
                <a:latin typeface="Segoe UI Light"/>
                <a:ea typeface="Segoe UI" pitchFamily="34" charset="0"/>
                <a:cs typeface="Segoe UI" pitchFamily="34" charset="0"/>
              </a:rPr>
              <a:t>RELATIONAL</a:t>
            </a:r>
          </a:p>
        </p:txBody>
      </p:sp>
      <p:sp>
        <p:nvSpPr>
          <p:cNvPr id="49" name="Rectangle 48"/>
          <p:cNvSpPr/>
          <p:nvPr/>
        </p:nvSpPr>
        <p:spPr bwMode="auto">
          <a:xfrm>
            <a:off x="342159" y="1025862"/>
            <a:ext cx="6331055" cy="5387040"/>
          </a:xfrm>
          <a:prstGeom prst="rect">
            <a:avLst/>
          </a:prstGeom>
          <a:noFill/>
          <a:ln w="15875">
            <a:solidFill>
              <a:schemeClr val="tx1">
                <a:lumMod val="60000"/>
                <a:lumOff val="4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04" tIns="67204" rIns="67204" bIns="33602" numCol="1" spcCol="0" rtlCol="0" fromWordArt="0" anchor="t" anchorCtr="0" forceAA="0" compatLnSpc="1">
            <a:prstTxWarp prst="textNoShape">
              <a:avLst/>
            </a:prstTxWarp>
            <a:noAutofit/>
          </a:bodyPr>
          <a:lstStyle/>
          <a:p>
            <a:pPr algn="ctr" defTabSz="685309" fontAlgn="base">
              <a:lnSpc>
                <a:spcPct val="90000"/>
              </a:lnSpc>
              <a:spcBef>
                <a:spcPct val="0"/>
              </a:spcBef>
              <a:spcAft>
                <a:spcPct val="0"/>
              </a:spcAft>
            </a:pPr>
            <a:r>
              <a:rPr lang="en-US" sz="2058" dirty="0">
                <a:ln>
                  <a:solidFill>
                    <a:srgbClr val="FFFFFF">
                      <a:alpha val="0"/>
                    </a:srgbClr>
                  </a:solidFill>
                </a:ln>
                <a:solidFill>
                  <a:srgbClr val="FFFFFF"/>
                </a:solidFill>
                <a:latin typeface="Segoe UI Light"/>
                <a:ea typeface="Segoe UI" pitchFamily="34" charset="0"/>
                <a:cs typeface="Segoe UI" pitchFamily="34" charset="0"/>
              </a:rPr>
              <a:t>NON-RELATIONAL</a:t>
            </a:r>
          </a:p>
        </p:txBody>
      </p:sp>
      <p:sp>
        <p:nvSpPr>
          <p:cNvPr id="56" name="Rectangle 55"/>
          <p:cNvSpPr/>
          <p:nvPr/>
        </p:nvSpPr>
        <p:spPr bwMode="auto">
          <a:xfrm>
            <a:off x="589423" y="1533504"/>
            <a:ext cx="1815764" cy="111793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0" tIns="107528" rIns="134410" bIns="107528" numCol="1" spcCol="0" rtlCol="0" fromWordArt="0" anchor="t" anchorCtr="0" forceAA="0" compatLnSpc="1">
            <a:prstTxWarp prst="textNoShape">
              <a:avLst/>
            </a:prstTxWarp>
            <a:noAutofit/>
          </a:bodyPr>
          <a:lstStyle/>
          <a:p>
            <a:pPr algn="ctr" defTabSz="685309" fontAlgn="base">
              <a:spcBef>
                <a:spcPct val="0"/>
              </a:spcBef>
              <a:spcAft>
                <a:spcPct val="0"/>
              </a:spcAft>
            </a:pPr>
            <a:endParaRPr lang="en-US" sz="1764" dirty="0">
              <a:ln>
                <a:solidFill>
                  <a:srgbClr val="FFFFFF">
                    <a:alpha val="0"/>
                  </a:srgbClr>
                </a:solidFill>
              </a:ln>
              <a:gradFill>
                <a:gsLst>
                  <a:gs pos="0">
                    <a:srgbClr val="FFFFFF"/>
                  </a:gs>
                  <a:gs pos="100000">
                    <a:srgbClr val="FFFFFF"/>
                  </a:gs>
                </a:gsLst>
                <a:lin ang="5400000" scaled="0"/>
              </a:gradFill>
              <a:ea typeface="Segoe UI" pitchFamily="34" charset="0"/>
              <a:cs typeface="Segoe UI" pitchFamily="34" charset="0"/>
            </a:endParaRPr>
          </a:p>
        </p:txBody>
      </p:sp>
      <p:sp>
        <p:nvSpPr>
          <p:cNvPr id="61" name="TextBox 60"/>
          <p:cNvSpPr txBox="1"/>
          <p:nvPr/>
        </p:nvSpPr>
        <p:spPr>
          <a:xfrm>
            <a:off x="2596569" y="2705855"/>
            <a:ext cx="1796660" cy="336024"/>
          </a:xfrm>
          <a:prstGeom prst="rect">
            <a:avLst/>
          </a:prstGeom>
          <a:solidFill>
            <a:schemeClr val="accent3"/>
          </a:solidFill>
          <a:ln w="12700">
            <a:noFill/>
            <a:prstDash val="sysDash"/>
          </a:ln>
        </p:spPr>
        <p:txBody>
          <a:bodyPr wrap="square" lIns="67204" tIns="33602" rIns="67204" bIns="33602" rtlCol="0" anchor="ctr" anchorCtr="0">
            <a:noAutofit/>
          </a:bodyPr>
          <a:lstStyle>
            <a:defPPr>
              <a:defRPr lang="en-US"/>
            </a:defPPr>
            <a:lvl1pPr defTabSz="914363">
              <a:defRPr sz="2000"/>
            </a:lvl1pPr>
          </a:lstStyle>
          <a:p>
            <a:pPr algn="ctr" defTabSz="1193810" fontAlgn="base">
              <a:defRPr/>
            </a:pPr>
            <a:r>
              <a:rPr lang="en-US" sz="1324" kern="0" dirty="0">
                <a:ln>
                  <a:solidFill>
                    <a:srgbClr val="FFFFFF">
                      <a:alpha val="0"/>
                    </a:srgbClr>
                  </a:solidFill>
                </a:ln>
                <a:gradFill>
                  <a:gsLst>
                    <a:gs pos="0">
                      <a:sysClr val="window" lastClr="FFFFFF"/>
                    </a:gs>
                    <a:gs pos="100000">
                      <a:sysClr val="window" lastClr="FFFFFF"/>
                    </a:gs>
                  </a:gsLst>
                  <a:lin ang="16200000" scaled="0"/>
                </a:gradFill>
              </a:rPr>
              <a:t>Tables</a:t>
            </a:r>
          </a:p>
        </p:txBody>
      </p:sp>
      <p:sp>
        <p:nvSpPr>
          <p:cNvPr id="62" name="TextBox 61"/>
          <p:cNvSpPr txBox="1"/>
          <p:nvPr/>
        </p:nvSpPr>
        <p:spPr>
          <a:xfrm>
            <a:off x="592277" y="2717896"/>
            <a:ext cx="1812910" cy="336024"/>
          </a:xfrm>
          <a:prstGeom prst="rect">
            <a:avLst/>
          </a:prstGeom>
          <a:solidFill>
            <a:schemeClr val="accent6"/>
          </a:solidFill>
          <a:ln w="12700">
            <a:noFill/>
            <a:prstDash val="sysDash"/>
          </a:ln>
        </p:spPr>
        <p:txBody>
          <a:bodyPr wrap="square" lIns="67204" tIns="33602" rIns="67204" bIns="33602" rtlCol="0" anchor="ctr" anchorCtr="0">
            <a:noAutofit/>
          </a:bodyPr>
          <a:lstStyle>
            <a:defPPr>
              <a:defRPr lang="en-US"/>
            </a:defPPr>
            <a:lvl1pPr defTabSz="914363">
              <a:defRPr sz="2000"/>
            </a:lvl1pPr>
          </a:lstStyle>
          <a:p>
            <a:pPr algn="ctr" defTabSz="1193810" fontAlgn="base">
              <a:defRPr/>
            </a:pPr>
            <a:r>
              <a:rPr lang="en-US" sz="1324" kern="0" dirty="0">
                <a:ln>
                  <a:solidFill>
                    <a:srgbClr val="FFFFFF">
                      <a:alpha val="0"/>
                    </a:srgbClr>
                  </a:solidFill>
                </a:ln>
                <a:gradFill>
                  <a:gsLst>
                    <a:gs pos="0">
                      <a:sysClr val="window" lastClr="FFFFFF"/>
                    </a:gs>
                    <a:gs pos="100000">
                      <a:sysClr val="window" lastClr="FFFFFF"/>
                    </a:gs>
                  </a:gsLst>
                  <a:lin ang="16200000" scaled="0"/>
                </a:gradFill>
              </a:rPr>
              <a:t>Blob Storage</a:t>
            </a:r>
          </a:p>
        </p:txBody>
      </p:sp>
      <p:sp>
        <p:nvSpPr>
          <p:cNvPr id="78" name="TextBox 77"/>
          <p:cNvSpPr txBox="1"/>
          <p:nvPr/>
        </p:nvSpPr>
        <p:spPr>
          <a:xfrm>
            <a:off x="2603393" y="3211761"/>
            <a:ext cx="1789836" cy="2980135"/>
          </a:xfrm>
          <a:prstGeom prst="rect">
            <a:avLst/>
          </a:prstGeom>
          <a:solidFill>
            <a:schemeClr val="accent5">
              <a:lumMod val="50000"/>
            </a:schemeClr>
          </a:solidFill>
        </p:spPr>
        <p:txBody>
          <a:bodyPr wrap="square" lIns="67204" tIns="33602" rIns="67204" bIns="33602" rtlCol="0">
            <a:noAutofit/>
          </a:bodyPr>
          <a:lstStyle/>
          <a:p>
            <a:pPr defTabSz="685309" fontAlgn="base">
              <a:spcBef>
                <a:spcPts val="441"/>
              </a:spcBef>
            </a:pPr>
            <a:r>
              <a:rPr lang="en-US" sz="1200" dirty="0">
                <a:ln>
                  <a:solidFill>
                    <a:srgbClr val="FFFFFF">
                      <a:alpha val="0"/>
                    </a:srgbClr>
                  </a:solidFill>
                </a:ln>
                <a:solidFill>
                  <a:srgbClr val="FFFFFF"/>
                </a:solidFill>
                <a:ea typeface="Segoe UI" pitchFamily="34" charset="0"/>
              </a:rPr>
              <a:t>A NoSQL key/value store that provides simple access to semi-structured data </a:t>
            </a:r>
            <a:br>
              <a:rPr lang="en-US" sz="1200" dirty="0">
                <a:ln>
                  <a:solidFill>
                    <a:srgbClr val="FFFFFF">
                      <a:alpha val="0"/>
                    </a:srgbClr>
                  </a:solidFill>
                </a:ln>
                <a:solidFill>
                  <a:srgbClr val="FFFFFF"/>
                </a:solidFill>
                <a:ea typeface="Segoe UI" pitchFamily="34" charset="0"/>
              </a:rPr>
            </a:br>
            <a:r>
              <a:rPr lang="en-US" sz="1200" dirty="0">
                <a:ln>
                  <a:solidFill>
                    <a:srgbClr val="FFFFFF">
                      <a:alpha val="0"/>
                    </a:srgbClr>
                  </a:solidFill>
                </a:ln>
                <a:solidFill>
                  <a:srgbClr val="FFFFFF"/>
                </a:solidFill>
                <a:ea typeface="Segoe UI" pitchFamily="34" charset="0"/>
              </a:rPr>
              <a:t>at a lower cost for applications that do not need robust querying capabilities</a:t>
            </a:r>
            <a:endParaRPr lang="en-US" sz="1200" b="1" dirty="0">
              <a:ln>
                <a:solidFill>
                  <a:srgbClr val="FFFFFF">
                    <a:alpha val="0"/>
                  </a:srgbClr>
                </a:solidFill>
              </a:ln>
              <a:solidFill>
                <a:srgbClr val="FFFFFF"/>
              </a:solidFill>
              <a:ea typeface="Segoe UI" pitchFamily="34" charset="0"/>
              <a:cs typeface="Segoe UI" pitchFamily="34" charset="0"/>
            </a:endParaRPr>
          </a:p>
        </p:txBody>
      </p:sp>
      <p:sp>
        <p:nvSpPr>
          <p:cNvPr id="79" name="TextBox 78"/>
          <p:cNvSpPr txBox="1"/>
          <p:nvPr/>
        </p:nvSpPr>
        <p:spPr>
          <a:xfrm>
            <a:off x="618640" y="3211761"/>
            <a:ext cx="1786549" cy="2980135"/>
          </a:xfrm>
          <a:prstGeom prst="rect">
            <a:avLst/>
          </a:prstGeom>
          <a:solidFill>
            <a:schemeClr val="accent5">
              <a:lumMod val="50000"/>
            </a:schemeClr>
          </a:solidFill>
        </p:spPr>
        <p:txBody>
          <a:bodyPr wrap="square" lIns="67204" tIns="33602" rIns="67204" bIns="33602" rtlCol="0">
            <a:noAutofit/>
          </a:bodyPr>
          <a:lstStyle/>
          <a:p>
            <a:pPr defTabSz="685309" fontAlgn="base">
              <a:spcBef>
                <a:spcPts val="441"/>
              </a:spcBef>
            </a:pPr>
            <a:r>
              <a:rPr lang="en-US" sz="1200" dirty="0">
                <a:ln>
                  <a:solidFill>
                    <a:srgbClr val="FFFFFF">
                      <a:alpha val="0"/>
                    </a:srgbClr>
                  </a:solidFill>
                </a:ln>
                <a:solidFill>
                  <a:srgbClr val="FFFFFF"/>
                </a:solidFill>
                <a:ea typeface="Segoe UI" pitchFamily="34" charset="0"/>
                <a:cs typeface="Segoe UI" pitchFamily="34" charset="0"/>
              </a:rPr>
              <a:t>A cloud storage service offering the simplest way to store large amounts of unstructured text or binary data, such as video, audio and images, and for creating virtual hard drives in the cloud.</a:t>
            </a:r>
            <a:r>
              <a:rPr lang="en-US" sz="1050" dirty="0">
                <a:ln>
                  <a:solidFill>
                    <a:srgbClr val="FFFFFF">
                      <a:alpha val="0"/>
                    </a:srgbClr>
                  </a:solidFill>
                </a:ln>
                <a:solidFill>
                  <a:srgbClr val="FFFFFF"/>
                </a:solidFill>
                <a:ea typeface="Segoe UI" pitchFamily="34" charset="0"/>
                <a:cs typeface="Segoe UI" pitchFamily="34" charset="0"/>
              </a:rPr>
              <a:t/>
            </a:r>
            <a:br>
              <a:rPr lang="en-US" sz="1050" dirty="0">
                <a:ln>
                  <a:solidFill>
                    <a:srgbClr val="FFFFFF">
                      <a:alpha val="0"/>
                    </a:srgbClr>
                  </a:solidFill>
                </a:ln>
                <a:solidFill>
                  <a:srgbClr val="FFFFFF"/>
                </a:solidFill>
                <a:ea typeface="Segoe UI" pitchFamily="34" charset="0"/>
                <a:cs typeface="Segoe UI" pitchFamily="34" charset="0"/>
              </a:rPr>
            </a:br>
            <a:r>
              <a:rPr lang="en-US" sz="1050" dirty="0">
                <a:ln>
                  <a:solidFill>
                    <a:srgbClr val="FFFFFF">
                      <a:alpha val="0"/>
                    </a:srgbClr>
                  </a:solidFill>
                </a:ln>
                <a:solidFill>
                  <a:srgbClr val="FFFFFF"/>
                </a:solidFill>
                <a:ea typeface="Segoe UI" pitchFamily="34" charset="0"/>
                <a:cs typeface="Segoe UI" pitchFamily="34" charset="0"/>
              </a:rPr>
              <a:t/>
            </a:r>
            <a:br>
              <a:rPr lang="en-US" sz="1050" dirty="0">
                <a:ln>
                  <a:solidFill>
                    <a:srgbClr val="FFFFFF">
                      <a:alpha val="0"/>
                    </a:srgbClr>
                  </a:solidFill>
                </a:ln>
                <a:solidFill>
                  <a:srgbClr val="FFFFFF"/>
                </a:solidFill>
                <a:ea typeface="Segoe UI" pitchFamily="34" charset="0"/>
                <a:cs typeface="Segoe UI" pitchFamily="34" charset="0"/>
              </a:rPr>
            </a:br>
            <a:endParaRPr lang="en-US" sz="1050" dirty="0">
              <a:ln>
                <a:solidFill>
                  <a:srgbClr val="FFFFFF">
                    <a:alpha val="0"/>
                  </a:srgbClr>
                </a:solidFill>
              </a:ln>
              <a:solidFill>
                <a:srgbClr val="FFFFFF"/>
              </a:solidFill>
              <a:ea typeface="Segoe UI" pitchFamily="34" charset="0"/>
              <a:cs typeface="Segoe UI" pitchFamily="34" charset="0"/>
            </a:endParaRPr>
          </a:p>
        </p:txBody>
      </p:sp>
      <p:sp>
        <p:nvSpPr>
          <p:cNvPr id="55" name="Rectangle 54"/>
          <p:cNvSpPr/>
          <p:nvPr/>
        </p:nvSpPr>
        <p:spPr bwMode="auto">
          <a:xfrm>
            <a:off x="2596569" y="1539415"/>
            <a:ext cx="1796660" cy="111793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0" tIns="107528" rIns="134410" bIns="107528" numCol="1" spcCol="0" rtlCol="0" fromWordArt="0" anchor="t" anchorCtr="0" forceAA="0" compatLnSpc="1">
            <a:prstTxWarp prst="textNoShape">
              <a:avLst/>
            </a:prstTxWarp>
            <a:noAutofit/>
          </a:bodyPr>
          <a:lstStyle/>
          <a:p>
            <a:pPr algn="ctr" defTabSz="685309" fontAlgn="base">
              <a:spcBef>
                <a:spcPct val="0"/>
              </a:spcBef>
              <a:spcAft>
                <a:spcPct val="0"/>
              </a:spcAft>
            </a:pPr>
            <a:endParaRPr lang="en-US" sz="1764" dirty="0">
              <a:ln>
                <a:solidFill>
                  <a:srgbClr val="FFFFFF">
                    <a:alpha val="0"/>
                  </a:srgbClr>
                </a:solidFill>
              </a:ln>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48"/>
          <p:cNvGrpSpPr/>
          <p:nvPr/>
        </p:nvGrpSpPr>
        <p:grpSpPr>
          <a:xfrm>
            <a:off x="756073" y="1599134"/>
            <a:ext cx="1317215" cy="893824"/>
            <a:chOff x="9700488" y="1821395"/>
            <a:chExt cx="1792224" cy="1216152"/>
          </a:xfrm>
        </p:grpSpPr>
        <p:sp>
          <p:nvSpPr>
            <p:cNvPr id="51" name="Isosceles Triangle 50"/>
            <p:cNvSpPr/>
            <p:nvPr>
              <p:custDataLst>
                <p:tags r:id="rId3"/>
              </p:custDataLst>
            </p:nvPr>
          </p:nvSpPr>
          <p:spPr bwMode="auto">
            <a:xfrm rot="5400000">
              <a:off x="10403521" y="2273523"/>
              <a:ext cx="386158" cy="311896"/>
            </a:xfrm>
            <a:prstGeom prst="triangle">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0" tIns="107528" rIns="134410" bIns="107528" numCol="1" spcCol="0" rtlCol="0" fromWordArt="0" anchor="t" anchorCtr="0" forceAA="0" compatLnSpc="1">
              <a:prstTxWarp prst="textNoShape">
                <a:avLst/>
              </a:prstTxWarp>
              <a:noAutofit/>
            </a:bodyPr>
            <a:lstStyle/>
            <a:p>
              <a:pPr algn="ctr" defTabSz="685309" fontAlgn="base">
                <a:lnSpc>
                  <a:spcPct val="90000"/>
                </a:lnSpc>
                <a:spcBef>
                  <a:spcPct val="0"/>
                </a:spcBef>
                <a:spcAft>
                  <a:spcPct val="0"/>
                </a:spcAft>
              </a:pPr>
              <a:endParaRPr lang="en-US" sz="1764"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Rectangle 56"/>
            <p:cNvSpPr/>
            <p:nvPr>
              <p:custDataLst>
                <p:tags r:id="rId4"/>
              </p:custDataLst>
            </p:nvPr>
          </p:nvSpPr>
          <p:spPr bwMode="auto">
            <a:xfrm>
              <a:off x="9700488" y="1821395"/>
              <a:ext cx="1792224" cy="12161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04" tIns="67204" rIns="67204" bIns="67204" numCol="1" spcCol="0" rtlCol="0" fromWordArt="0" anchor="ctr" anchorCtr="0" forceAA="0" compatLnSpc="1">
              <a:prstTxWarp prst="textNoShape">
                <a:avLst/>
              </a:prstTxWarp>
              <a:noAutofit/>
            </a:bodyPr>
            <a:lstStyle/>
            <a:p>
              <a:pPr algn="ctr" defTabSz="685309" fontAlgn="base">
                <a:lnSpc>
                  <a:spcPct val="90000"/>
                </a:lnSpc>
                <a:spcBef>
                  <a:spcPct val="0"/>
                </a:spcBef>
                <a:spcAft>
                  <a:spcPct val="0"/>
                </a:spcAft>
              </a:pPr>
              <a:r>
                <a:rPr lang="en-US" sz="1764" dirty="0">
                  <a:ln>
                    <a:solidFill>
                      <a:srgbClr val="FFFFFF">
                        <a:alpha val="0"/>
                      </a:srgbClr>
                    </a:solidFill>
                  </a:ln>
                  <a:solidFill>
                    <a:srgbClr val="FFFFFF"/>
                  </a:solidFill>
                  <a:latin typeface="Segoe UI Light"/>
                  <a:ea typeface="Segoe UI" pitchFamily="34" charset="0"/>
                  <a:cs typeface="Segoe UI" pitchFamily="34" charset="0"/>
                </a:rPr>
                <a:t>0100110100101010100101000111010100100101</a:t>
              </a:r>
            </a:p>
          </p:txBody>
        </p:sp>
      </p:grpSp>
      <p:graphicFrame>
        <p:nvGraphicFramePr>
          <p:cNvPr id="2" name="Object 1" hidden="1"/>
          <p:cNvGraphicFramePr>
            <a:graphicFrameLocks/>
          </p:cNvGraphicFramePr>
          <p:nvPr>
            <p:custDataLst>
              <p:tags r:id="rId2"/>
            </p:custDataLst>
            <p:extLst/>
          </p:nvPr>
        </p:nvGraphicFramePr>
        <p:xfrm>
          <a:off x="1527009" y="859820"/>
          <a:ext cx="1167" cy="1167"/>
        </p:xfrm>
        <a:graphic>
          <a:graphicData uri="http://schemas.openxmlformats.org/presentationml/2006/ole">
            <mc:AlternateContent xmlns:mc="http://schemas.openxmlformats.org/markup-compatibility/2006">
              <mc:Choice xmlns:v="urn:schemas-microsoft-com:vml" Requires="v">
                <p:oleObj spid="_x0000_s2056" name="think-cell Slide" r:id="rId7" imgW="360" imgH="360" progId="">
                  <p:embed/>
                </p:oleObj>
              </mc:Choice>
              <mc:Fallback>
                <p:oleObj name="think-cell Slide" r:id="rId7" imgW="360" imgH="360" progId="">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7009" y="859820"/>
                        <a:ext cx="1167" cy="11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 name="Title 1"/>
          <p:cNvSpPr>
            <a:spLocks noGrp="1"/>
          </p:cNvSpPr>
          <p:nvPr>
            <p:ph type="title"/>
          </p:nvPr>
        </p:nvSpPr>
        <p:spPr/>
        <p:txBody>
          <a:bodyPr>
            <a:normAutofit/>
          </a:bodyPr>
          <a:lstStyle/>
          <a:p>
            <a:r>
              <a:rPr lang="en-US" sz="3200" dirty="0"/>
              <a:t>Microsoft Azure Data Management — Overview </a:t>
            </a:r>
          </a:p>
        </p:txBody>
      </p:sp>
      <p:graphicFrame>
        <p:nvGraphicFramePr>
          <p:cNvPr id="9" name="Table 8"/>
          <p:cNvGraphicFramePr>
            <a:graphicFrameLocks noGrp="1"/>
          </p:cNvGraphicFramePr>
          <p:nvPr>
            <p:extLst/>
          </p:nvPr>
        </p:nvGraphicFramePr>
        <p:xfrm>
          <a:off x="2850204" y="1627685"/>
          <a:ext cx="1316090" cy="907290"/>
        </p:xfrm>
        <a:graphic>
          <a:graphicData uri="http://schemas.openxmlformats.org/drawingml/2006/table">
            <a:tbl>
              <a:tblPr firstRow="1" bandRow="1">
                <a:tableStyleId>{5C22544A-7EE6-4342-B048-85BDC9FD1C3A}</a:tableStyleId>
              </a:tblPr>
              <a:tblGrid>
                <a:gridCol w="263218"/>
                <a:gridCol w="263218"/>
                <a:gridCol w="263218"/>
                <a:gridCol w="263218"/>
                <a:gridCol w="263218"/>
              </a:tblGrid>
              <a:tr h="181458">
                <a:tc>
                  <a:txBody>
                    <a:bodyPr/>
                    <a:lstStyle/>
                    <a:p>
                      <a:endParaRPr lang="en-US" sz="700" dirty="0"/>
                    </a:p>
                  </a:txBody>
                  <a:tcPr marL="67204" marR="67204" marT="33602" marB="33602">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sz="700" dirty="0"/>
                    </a:p>
                  </a:txBody>
                  <a:tcPr marL="67204" marR="67204" marT="33602" marB="33602">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sz="700" dirty="0"/>
                    </a:p>
                  </a:txBody>
                  <a:tcPr marL="67204" marR="67204" marT="33602" marB="33602">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sz="700" dirty="0"/>
                    </a:p>
                  </a:txBody>
                  <a:tcPr marL="67204" marR="67204" marT="33602" marB="33602">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sz="700" dirty="0"/>
                    </a:p>
                  </a:txBody>
                  <a:tcPr marL="67204" marR="67204" marT="33602" marB="33602">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181458">
                <a:tc>
                  <a:txBody>
                    <a:bodyPr/>
                    <a:lstStyle/>
                    <a:p>
                      <a:endParaRPr lang="en-US" sz="700" dirty="0"/>
                    </a:p>
                  </a:txBody>
                  <a:tcPr marL="67204" marR="67204" marT="33602" marB="3360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sz="700" dirty="0"/>
                    </a:p>
                  </a:txBody>
                  <a:tcPr marL="67204" marR="67204" marT="33602" marB="3360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sz="700" dirty="0"/>
                    </a:p>
                  </a:txBody>
                  <a:tcPr marL="67204" marR="67204" marT="33602" marB="3360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sz="700" dirty="0"/>
                    </a:p>
                  </a:txBody>
                  <a:tcPr marL="67204" marR="67204" marT="33602" marB="3360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sz="700" dirty="0"/>
                    </a:p>
                  </a:txBody>
                  <a:tcPr marL="67204" marR="67204" marT="33602" marB="3360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181458">
                <a:tc>
                  <a:txBody>
                    <a:bodyPr/>
                    <a:lstStyle/>
                    <a:p>
                      <a:endParaRPr lang="en-US" sz="700" dirty="0"/>
                    </a:p>
                  </a:txBody>
                  <a:tcPr marL="67204" marR="67204" marT="33602" marB="3360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sz="700" dirty="0"/>
                    </a:p>
                  </a:txBody>
                  <a:tcPr marL="67204" marR="67204" marT="33602" marB="3360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sz="700" dirty="0"/>
                    </a:p>
                  </a:txBody>
                  <a:tcPr marL="67204" marR="67204" marT="33602" marB="3360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sz="700" dirty="0"/>
                    </a:p>
                  </a:txBody>
                  <a:tcPr marL="67204" marR="67204" marT="33602" marB="3360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sz="700" dirty="0"/>
                    </a:p>
                  </a:txBody>
                  <a:tcPr marL="67204" marR="67204" marT="33602" marB="3360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181458">
                <a:tc>
                  <a:txBody>
                    <a:bodyPr/>
                    <a:lstStyle/>
                    <a:p>
                      <a:endParaRPr lang="en-US" sz="700" dirty="0"/>
                    </a:p>
                  </a:txBody>
                  <a:tcPr marL="67204" marR="67204" marT="33602" marB="3360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sz="700" dirty="0"/>
                    </a:p>
                  </a:txBody>
                  <a:tcPr marL="67204" marR="67204" marT="33602" marB="3360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sz="700" dirty="0"/>
                    </a:p>
                  </a:txBody>
                  <a:tcPr marL="67204" marR="67204" marT="33602" marB="3360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sz="700" dirty="0"/>
                    </a:p>
                  </a:txBody>
                  <a:tcPr marL="67204" marR="67204" marT="33602" marB="3360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sz="700" dirty="0"/>
                    </a:p>
                  </a:txBody>
                  <a:tcPr marL="67204" marR="67204" marT="33602" marB="3360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181458">
                <a:tc>
                  <a:txBody>
                    <a:bodyPr/>
                    <a:lstStyle/>
                    <a:p>
                      <a:endParaRPr lang="en-US" sz="700" dirty="0"/>
                    </a:p>
                  </a:txBody>
                  <a:tcPr marL="67204" marR="67204" marT="33602" marB="3360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sz="700" dirty="0"/>
                    </a:p>
                  </a:txBody>
                  <a:tcPr marL="67204" marR="67204" marT="33602" marB="3360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sz="700" dirty="0"/>
                    </a:p>
                  </a:txBody>
                  <a:tcPr marL="67204" marR="67204" marT="33602" marB="3360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sz="700" dirty="0"/>
                    </a:p>
                  </a:txBody>
                  <a:tcPr marL="67204" marR="67204" marT="33602" marB="3360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sz="700" dirty="0"/>
                    </a:p>
                  </a:txBody>
                  <a:tcPr marL="67204" marR="67204" marT="33602" marB="3360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bl>
          </a:graphicData>
        </a:graphic>
      </p:graphicFrame>
      <p:sp>
        <p:nvSpPr>
          <p:cNvPr id="48" name="TextBox 47"/>
          <p:cNvSpPr txBox="1"/>
          <p:nvPr/>
        </p:nvSpPr>
        <p:spPr>
          <a:xfrm>
            <a:off x="7252711" y="2718037"/>
            <a:ext cx="2033647" cy="336024"/>
          </a:xfrm>
          <a:prstGeom prst="rect">
            <a:avLst/>
          </a:prstGeom>
          <a:solidFill>
            <a:schemeClr val="accent2"/>
          </a:solidFill>
          <a:ln w="12700">
            <a:noFill/>
            <a:prstDash val="sysDash"/>
          </a:ln>
        </p:spPr>
        <p:txBody>
          <a:bodyPr wrap="square" lIns="67204" tIns="33602" rIns="67204" bIns="33602" rtlCol="0" anchor="ctr" anchorCtr="0">
            <a:noAutofit/>
          </a:bodyPr>
          <a:lstStyle>
            <a:defPPr>
              <a:defRPr lang="en-US"/>
            </a:defPPr>
            <a:lvl1pPr defTabSz="914363">
              <a:defRPr sz="2000"/>
            </a:lvl1pPr>
          </a:lstStyle>
          <a:p>
            <a:pPr algn="ctr" defTabSz="1193810" fontAlgn="base">
              <a:defRPr/>
            </a:pPr>
            <a:r>
              <a:rPr lang="en-US" sz="1324" kern="0" dirty="0">
                <a:ln>
                  <a:solidFill>
                    <a:srgbClr val="FFFFFF">
                      <a:alpha val="0"/>
                    </a:srgbClr>
                  </a:solidFill>
                </a:ln>
                <a:gradFill>
                  <a:gsLst>
                    <a:gs pos="0">
                      <a:sysClr val="window" lastClr="FFFFFF"/>
                    </a:gs>
                    <a:gs pos="100000">
                      <a:sysClr val="window" lastClr="FFFFFF"/>
                    </a:gs>
                  </a:gsLst>
                  <a:lin ang="16200000" scaled="0"/>
                </a:gradFill>
              </a:rPr>
              <a:t>SQL Server in a VM</a:t>
            </a:r>
          </a:p>
        </p:txBody>
      </p:sp>
      <p:sp>
        <p:nvSpPr>
          <p:cNvPr id="52" name="TextBox 51"/>
          <p:cNvSpPr txBox="1"/>
          <p:nvPr/>
        </p:nvSpPr>
        <p:spPr>
          <a:xfrm>
            <a:off x="9580399" y="2739367"/>
            <a:ext cx="1965768" cy="336024"/>
          </a:xfrm>
          <a:prstGeom prst="rect">
            <a:avLst/>
          </a:prstGeom>
          <a:solidFill>
            <a:schemeClr val="accent4"/>
          </a:solidFill>
          <a:ln w="12700">
            <a:noFill/>
            <a:prstDash val="sysDash"/>
          </a:ln>
        </p:spPr>
        <p:txBody>
          <a:bodyPr wrap="square" lIns="67204" tIns="33602" rIns="67204" bIns="33602" rtlCol="0" anchor="ctr" anchorCtr="0">
            <a:noAutofit/>
          </a:bodyPr>
          <a:lstStyle>
            <a:defPPr>
              <a:defRPr lang="en-US"/>
            </a:defPPr>
            <a:lvl1pPr defTabSz="914363">
              <a:defRPr sz="2000"/>
            </a:lvl1pPr>
          </a:lstStyle>
          <a:p>
            <a:pPr algn="ctr" defTabSz="1193810" fontAlgn="base">
              <a:defRPr/>
            </a:pPr>
            <a:r>
              <a:rPr lang="en-US" sz="1324" kern="0" dirty="0">
                <a:ln>
                  <a:solidFill>
                    <a:srgbClr val="FFFFFF">
                      <a:alpha val="0"/>
                    </a:srgbClr>
                  </a:solidFill>
                </a:ln>
                <a:gradFill>
                  <a:gsLst>
                    <a:gs pos="0">
                      <a:sysClr val="window" lastClr="FFFFFF"/>
                    </a:gs>
                    <a:gs pos="100000">
                      <a:sysClr val="window" lastClr="FFFFFF"/>
                    </a:gs>
                  </a:gsLst>
                  <a:lin ang="16200000" scaled="0"/>
                </a:gradFill>
              </a:rPr>
              <a:t>SQL Database</a:t>
            </a:r>
          </a:p>
        </p:txBody>
      </p:sp>
      <p:sp>
        <p:nvSpPr>
          <p:cNvPr id="73" name="TextBox 72"/>
          <p:cNvSpPr txBox="1"/>
          <p:nvPr/>
        </p:nvSpPr>
        <p:spPr>
          <a:xfrm>
            <a:off x="7239001" y="3239636"/>
            <a:ext cx="2038525" cy="2980135"/>
          </a:xfrm>
          <a:prstGeom prst="rect">
            <a:avLst/>
          </a:prstGeom>
          <a:solidFill>
            <a:schemeClr val="accent5">
              <a:lumMod val="50000"/>
            </a:schemeClr>
          </a:solidFill>
        </p:spPr>
        <p:txBody>
          <a:bodyPr wrap="square" lIns="67204" tIns="33602" rIns="67204" bIns="33602" rtlCol="0">
            <a:noAutofit/>
          </a:bodyPr>
          <a:lstStyle/>
          <a:p>
            <a:pPr defTabSz="1217852">
              <a:spcBef>
                <a:spcPts val="441"/>
              </a:spcBef>
            </a:pPr>
            <a:r>
              <a:rPr lang="en-US" sz="1200" dirty="0">
                <a:ln>
                  <a:solidFill>
                    <a:srgbClr val="FFFFFF">
                      <a:alpha val="0"/>
                    </a:srgbClr>
                  </a:solidFill>
                </a:ln>
                <a:solidFill>
                  <a:srgbClr val="FFFFFF"/>
                </a:solidFill>
                <a:ea typeface="Segoe UI" pitchFamily="34" charset="0"/>
                <a:cs typeface="Segoe UI" pitchFamily="34" charset="0"/>
              </a:rPr>
              <a:t>A full-featured instance of SQL Server running in a Windows Azure Virtual Machine for quickly and easily running</a:t>
            </a:r>
            <a:r>
              <a:rPr lang="en-US" sz="1200" strike="sngStrike" dirty="0">
                <a:ln>
                  <a:solidFill>
                    <a:srgbClr val="FFFFFF">
                      <a:alpha val="0"/>
                    </a:srgbClr>
                  </a:solidFill>
                </a:ln>
                <a:solidFill>
                  <a:srgbClr val="FFFFFF"/>
                </a:solidFill>
                <a:ea typeface="Segoe UI" pitchFamily="34" charset="0"/>
                <a:cs typeface="Segoe UI" pitchFamily="34" charset="0"/>
              </a:rPr>
              <a:t> </a:t>
            </a:r>
            <a:r>
              <a:rPr lang="en-US" sz="1200" dirty="0">
                <a:ln>
                  <a:solidFill>
                    <a:srgbClr val="FFFFFF">
                      <a:alpha val="0"/>
                    </a:srgbClr>
                  </a:solidFill>
                </a:ln>
                <a:solidFill>
                  <a:srgbClr val="FFFFFF"/>
                </a:solidFill>
                <a:ea typeface="Segoe UI" pitchFamily="34" charset="0"/>
                <a:cs typeface="Segoe UI" pitchFamily="34" charset="0"/>
              </a:rPr>
              <a:t>or testing SQL Server applications in the cloud</a:t>
            </a:r>
          </a:p>
        </p:txBody>
      </p:sp>
      <p:sp>
        <p:nvSpPr>
          <p:cNvPr id="77" name="TextBox 76"/>
          <p:cNvSpPr txBox="1"/>
          <p:nvPr/>
        </p:nvSpPr>
        <p:spPr>
          <a:xfrm>
            <a:off x="9580399" y="3260965"/>
            <a:ext cx="1965768" cy="2980135"/>
          </a:xfrm>
          <a:prstGeom prst="rect">
            <a:avLst/>
          </a:prstGeom>
          <a:solidFill>
            <a:schemeClr val="accent5">
              <a:lumMod val="50000"/>
            </a:schemeClr>
          </a:solidFill>
        </p:spPr>
        <p:txBody>
          <a:bodyPr wrap="square" lIns="67204" tIns="33602" rIns="67204" bIns="33602" rtlCol="0">
            <a:noAutofit/>
          </a:bodyPr>
          <a:lstStyle/>
          <a:p>
            <a:pPr defTabSz="685309" fontAlgn="base">
              <a:spcBef>
                <a:spcPts val="441"/>
              </a:spcBef>
            </a:pPr>
            <a:r>
              <a:rPr lang="en-US" sz="1200" dirty="0">
                <a:ln>
                  <a:solidFill>
                    <a:srgbClr val="FFFFFF">
                      <a:alpha val="0"/>
                    </a:srgbClr>
                  </a:solidFill>
                </a:ln>
                <a:solidFill>
                  <a:srgbClr val="FFFFFF"/>
                </a:solidFill>
                <a:ea typeface="Segoe UI" pitchFamily="34" charset="0"/>
              </a:rPr>
              <a:t>A feature-rich, fully managed relational database service that offers a highly productive experience with business-ready capabilities built on SQL Server technology</a:t>
            </a:r>
            <a:r>
              <a:rPr lang="en-US" sz="1000" dirty="0">
                <a:ln>
                  <a:solidFill>
                    <a:srgbClr val="FFFFFF">
                      <a:alpha val="0"/>
                    </a:srgbClr>
                  </a:solidFill>
                </a:ln>
                <a:solidFill>
                  <a:srgbClr val="FFFFFF"/>
                </a:solidFill>
                <a:ea typeface="Segoe UI" pitchFamily="34" charset="0"/>
              </a:rPr>
              <a:t/>
            </a:r>
            <a:br>
              <a:rPr lang="en-US" sz="1000" dirty="0">
                <a:ln>
                  <a:solidFill>
                    <a:srgbClr val="FFFFFF">
                      <a:alpha val="0"/>
                    </a:srgbClr>
                  </a:solidFill>
                </a:ln>
                <a:solidFill>
                  <a:srgbClr val="FFFFFF"/>
                </a:solidFill>
                <a:ea typeface="Segoe UI" pitchFamily="34" charset="0"/>
              </a:rPr>
            </a:br>
            <a:endParaRPr lang="en-US" sz="1000" dirty="0">
              <a:ln>
                <a:solidFill>
                  <a:srgbClr val="FFFFFF">
                    <a:alpha val="0"/>
                  </a:srgbClr>
                </a:solidFill>
              </a:ln>
              <a:solidFill>
                <a:srgbClr val="FFFFFF"/>
              </a:solidFill>
              <a:ea typeface="Segoe UI" pitchFamily="34" charset="0"/>
              <a:cs typeface="Segoe UI" pitchFamily="34" charset="0"/>
            </a:endParaRPr>
          </a:p>
        </p:txBody>
      </p:sp>
      <p:sp>
        <p:nvSpPr>
          <p:cNvPr id="92" name="TextBox 91"/>
          <p:cNvSpPr txBox="1"/>
          <p:nvPr/>
        </p:nvSpPr>
        <p:spPr>
          <a:xfrm>
            <a:off x="4590960" y="3215315"/>
            <a:ext cx="1809841" cy="2980135"/>
          </a:xfrm>
          <a:prstGeom prst="rect">
            <a:avLst/>
          </a:prstGeom>
          <a:solidFill>
            <a:schemeClr val="accent5">
              <a:lumMod val="50000"/>
            </a:schemeClr>
          </a:solidFill>
        </p:spPr>
        <p:txBody>
          <a:bodyPr wrap="square" lIns="67204" tIns="33602" rIns="67204" bIns="33602" rtlCol="0">
            <a:noAutofit/>
          </a:bodyPr>
          <a:lstStyle/>
          <a:p>
            <a:pPr defTabSz="672027">
              <a:spcBef>
                <a:spcPts val="441"/>
              </a:spcBef>
              <a:defRPr/>
            </a:pPr>
            <a:r>
              <a:rPr lang="en-US" sz="1200" dirty="0">
                <a:ln>
                  <a:solidFill>
                    <a:srgbClr val="FFFFFF">
                      <a:alpha val="0"/>
                    </a:srgbClr>
                  </a:solidFill>
                </a:ln>
                <a:solidFill>
                  <a:srgbClr val="FFFFFF"/>
                </a:solidFill>
              </a:rPr>
              <a:t>A Big Data implementation 100% compatible with Apache </a:t>
            </a:r>
            <a:r>
              <a:rPr lang="en-US" sz="1200" dirty="0" err="1">
                <a:ln>
                  <a:solidFill>
                    <a:srgbClr val="FFFFFF">
                      <a:alpha val="0"/>
                    </a:srgbClr>
                  </a:solidFill>
                </a:ln>
                <a:solidFill>
                  <a:srgbClr val="FFFFFF"/>
                </a:solidFill>
              </a:rPr>
              <a:t>Hadoop</a:t>
            </a:r>
            <a:r>
              <a:rPr lang="en-US" sz="1000" dirty="0">
                <a:ln>
                  <a:solidFill>
                    <a:srgbClr val="FFFFFF">
                      <a:alpha val="0"/>
                    </a:srgbClr>
                  </a:solidFill>
                </a:ln>
                <a:solidFill>
                  <a:srgbClr val="FFFFFF"/>
                </a:solidFill>
              </a:rPr>
              <a:t>. </a:t>
            </a:r>
          </a:p>
        </p:txBody>
      </p:sp>
      <p:sp>
        <p:nvSpPr>
          <p:cNvPr id="95" name="TextBox 94"/>
          <p:cNvSpPr txBox="1"/>
          <p:nvPr/>
        </p:nvSpPr>
        <p:spPr>
          <a:xfrm>
            <a:off x="4590958" y="2682679"/>
            <a:ext cx="1809840" cy="336024"/>
          </a:xfrm>
          <a:prstGeom prst="rect">
            <a:avLst/>
          </a:prstGeom>
          <a:solidFill>
            <a:srgbClr val="002060"/>
          </a:solidFill>
          <a:ln w="12700">
            <a:noFill/>
            <a:prstDash val="sysDash"/>
          </a:ln>
        </p:spPr>
        <p:txBody>
          <a:bodyPr wrap="square" lIns="67204" tIns="33602" rIns="67204" bIns="33602" rtlCol="0" anchor="ctr" anchorCtr="0">
            <a:noAutofit/>
          </a:bodyPr>
          <a:lstStyle>
            <a:defPPr>
              <a:defRPr lang="en-US"/>
            </a:defPPr>
            <a:lvl1pPr defTabSz="914363">
              <a:defRPr sz="2000"/>
            </a:lvl1pPr>
          </a:lstStyle>
          <a:p>
            <a:pPr algn="ctr" defTabSz="1193810" fontAlgn="base">
              <a:defRPr/>
            </a:pPr>
            <a:r>
              <a:rPr lang="en-US" sz="1324" kern="0" dirty="0" err="1">
                <a:ln>
                  <a:solidFill>
                    <a:srgbClr val="FFFFFF">
                      <a:alpha val="0"/>
                    </a:srgbClr>
                  </a:solidFill>
                </a:ln>
                <a:solidFill>
                  <a:srgbClr val="FFFFFF"/>
                </a:solidFill>
              </a:rPr>
              <a:t>HDInsight</a:t>
            </a:r>
            <a:endParaRPr lang="en-US" sz="1324" kern="0" dirty="0">
              <a:ln>
                <a:solidFill>
                  <a:srgbClr val="FFFFFF">
                    <a:alpha val="0"/>
                  </a:srgbClr>
                </a:solidFill>
              </a:ln>
              <a:solidFill>
                <a:srgbClr val="FFFFFF"/>
              </a:solidFill>
            </a:endParaRPr>
          </a:p>
        </p:txBody>
      </p:sp>
      <p:sp>
        <p:nvSpPr>
          <p:cNvPr id="7" name="Rectangle 6"/>
          <p:cNvSpPr/>
          <p:nvPr/>
        </p:nvSpPr>
        <p:spPr bwMode="auto">
          <a:xfrm>
            <a:off x="7252711" y="1551596"/>
            <a:ext cx="2024815" cy="11179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0" tIns="107528" rIns="134410" bIns="107528" numCol="1" spcCol="0" rtlCol="0" fromWordArt="0" anchor="t" anchorCtr="0" forceAA="0" compatLnSpc="1">
            <a:prstTxWarp prst="textNoShape">
              <a:avLst/>
            </a:prstTxWarp>
            <a:noAutofit/>
          </a:bodyPr>
          <a:lstStyle/>
          <a:p>
            <a:pPr algn="ctr" defTabSz="685309" fontAlgn="base">
              <a:spcBef>
                <a:spcPct val="0"/>
              </a:spcBef>
              <a:spcAft>
                <a:spcPct val="0"/>
              </a:spcAft>
            </a:pPr>
            <a:endParaRPr lang="en-US" sz="1764" dirty="0">
              <a:ln>
                <a:solidFill>
                  <a:srgbClr val="FFFFFF">
                    <a:alpha val="0"/>
                  </a:srgbClr>
                </a:solidFill>
              </a:ln>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p:cNvSpPr/>
          <p:nvPr/>
        </p:nvSpPr>
        <p:spPr bwMode="auto">
          <a:xfrm>
            <a:off x="9580399" y="1572926"/>
            <a:ext cx="1965768" cy="111793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0" tIns="107528" rIns="134410" bIns="107528" numCol="1" spcCol="0" rtlCol="0" fromWordArt="0" anchor="t" anchorCtr="0" forceAA="0" compatLnSpc="1">
            <a:prstTxWarp prst="textNoShape">
              <a:avLst/>
            </a:prstTxWarp>
            <a:noAutofit/>
          </a:bodyPr>
          <a:lstStyle/>
          <a:p>
            <a:pPr algn="ctr" defTabSz="685309" fontAlgn="base">
              <a:spcBef>
                <a:spcPct val="0"/>
              </a:spcBef>
              <a:spcAft>
                <a:spcPct val="0"/>
              </a:spcAft>
            </a:pPr>
            <a:endParaRPr lang="en-US" sz="1764" dirty="0">
              <a:ln>
                <a:solidFill>
                  <a:srgbClr val="FFFFFF">
                    <a:alpha val="0"/>
                  </a:srgbClr>
                </a:solidFill>
              </a:ln>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4575685" y="1516238"/>
            <a:ext cx="1825114" cy="1117936"/>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0" tIns="107528" rIns="134410" bIns="107528" numCol="1" spcCol="0" rtlCol="0" fromWordArt="0" anchor="t" anchorCtr="0" forceAA="0" compatLnSpc="1">
            <a:prstTxWarp prst="textNoShape">
              <a:avLst/>
            </a:prstTxWarp>
            <a:noAutofit/>
          </a:bodyPr>
          <a:lstStyle/>
          <a:p>
            <a:pPr algn="ctr" defTabSz="685309" fontAlgn="base">
              <a:spcBef>
                <a:spcPct val="0"/>
              </a:spcBef>
              <a:spcAft>
                <a:spcPct val="0"/>
              </a:spcAft>
            </a:pPr>
            <a:endParaRPr lang="en-US" sz="1764" dirty="0">
              <a:ln>
                <a:solidFill>
                  <a:srgbClr val="FFFFFF">
                    <a:alpha val="0"/>
                  </a:srgbClr>
                </a:solidFill>
              </a:ln>
              <a:gradFill>
                <a:gsLst>
                  <a:gs pos="0">
                    <a:srgbClr val="FFFFFF"/>
                  </a:gs>
                  <a:gs pos="100000">
                    <a:srgbClr val="FFFFFF"/>
                  </a:gs>
                </a:gsLst>
                <a:lin ang="5400000" scaled="0"/>
              </a:gradFill>
              <a:ea typeface="Segoe UI" pitchFamily="34" charset="0"/>
              <a:cs typeface="Segoe UI" pitchFamily="34" charset="0"/>
            </a:endParaRPr>
          </a:p>
        </p:txBody>
      </p:sp>
      <p:sp>
        <p:nvSpPr>
          <p:cNvPr id="39" name="Oval 3"/>
          <p:cNvSpPr/>
          <p:nvPr/>
        </p:nvSpPr>
        <p:spPr bwMode="auto">
          <a:xfrm>
            <a:off x="7403393" y="1728168"/>
            <a:ext cx="1338975" cy="764790"/>
          </a:xfrm>
          <a:custGeom>
            <a:avLst/>
            <a:gdLst/>
            <a:ahLst/>
            <a:cxnLst/>
            <a:rect l="l" t="t" r="r" b="b"/>
            <a:pathLst>
              <a:path w="3736341" h="2134108">
                <a:moveTo>
                  <a:pt x="2449029" y="1336087"/>
                </a:moveTo>
                <a:cubicBezTo>
                  <a:pt x="2481084" y="1339348"/>
                  <a:pt x="2504598" y="1366295"/>
                  <a:pt x="2501548" y="1396273"/>
                </a:cubicBezTo>
                <a:cubicBezTo>
                  <a:pt x="2498498" y="1426251"/>
                  <a:pt x="2470040" y="1447910"/>
                  <a:pt x="2437984" y="1444649"/>
                </a:cubicBezTo>
                <a:cubicBezTo>
                  <a:pt x="2405929" y="1441388"/>
                  <a:pt x="2382415" y="1414442"/>
                  <a:pt x="2385465" y="1384464"/>
                </a:cubicBezTo>
                <a:cubicBezTo>
                  <a:pt x="2388515" y="1354485"/>
                  <a:pt x="2416973" y="1332826"/>
                  <a:pt x="2449029" y="1336087"/>
                </a:cubicBezTo>
                <a:close/>
                <a:moveTo>
                  <a:pt x="2445172" y="1332126"/>
                </a:moveTo>
                <a:cubicBezTo>
                  <a:pt x="2409374" y="1328484"/>
                  <a:pt x="2377722" y="1351416"/>
                  <a:pt x="2374474" y="1383345"/>
                </a:cubicBezTo>
                <a:cubicBezTo>
                  <a:pt x="2371226" y="1415275"/>
                  <a:pt x="2397612" y="1444111"/>
                  <a:pt x="2433409" y="1447753"/>
                </a:cubicBezTo>
                <a:cubicBezTo>
                  <a:pt x="2469206" y="1451395"/>
                  <a:pt x="2500859" y="1428462"/>
                  <a:pt x="2504107" y="1396533"/>
                </a:cubicBezTo>
                <a:cubicBezTo>
                  <a:pt x="2507355" y="1364604"/>
                  <a:pt x="2480969" y="1335767"/>
                  <a:pt x="2445172" y="1332126"/>
                </a:cubicBezTo>
                <a:close/>
                <a:moveTo>
                  <a:pt x="1939956" y="1273082"/>
                </a:moveTo>
                <a:cubicBezTo>
                  <a:pt x="1963917" y="1275519"/>
                  <a:pt x="1981493" y="1295661"/>
                  <a:pt x="1979213" y="1318069"/>
                </a:cubicBezTo>
                <a:cubicBezTo>
                  <a:pt x="1976934" y="1340477"/>
                  <a:pt x="1955662" y="1356667"/>
                  <a:pt x="1931701" y="1354229"/>
                </a:cubicBezTo>
                <a:cubicBezTo>
                  <a:pt x="1907740" y="1351792"/>
                  <a:pt x="1890164" y="1331650"/>
                  <a:pt x="1892444" y="1309242"/>
                </a:cubicBezTo>
                <a:cubicBezTo>
                  <a:pt x="1894723" y="1286834"/>
                  <a:pt x="1915995" y="1270644"/>
                  <a:pt x="1939956" y="1273082"/>
                </a:cubicBezTo>
                <a:close/>
                <a:moveTo>
                  <a:pt x="1937073" y="1270121"/>
                </a:moveTo>
                <a:cubicBezTo>
                  <a:pt x="1910316" y="1267398"/>
                  <a:pt x="1886656" y="1284540"/>
                  <a:pt x="1884228" y="1308406"/>
                </a:cubicBezTo>
                <a:cubicBezTo>
                  <a:pt x="1881800" y="1332273"/>
                  <a:pt x="1901523" y="1353827"/>
                  <a:pt x="1928281" y="1356549"/>
                </a:cubicBezTo>
                <a:cubicBezTo>
                  <a:pt x="1955038" y="1359272"/>
                  <a:pt x="1978698" y="1342130"/>
                  <a:pt x="1981126" y="1318264"/>
                </a:cubicBezTo>
                <a:cubicBezTo>
                  <a:pt x="1983554" y="1294397"/>
                  <a:pt x="1963831" y="1272843"/>
                  <a:pt x="1937073" y="1270121"/>
                </a:cubicBezTo>
                <a:close/>
                <a:moveTo>
                  <a:pt x="2171747" y="1034919"/>
                </a:moveTo>
                <a:lnTo>
                  <a:pt x="2533950" y="1057916"/>
                </a:lnTo>
                <a:lnTo>
                  <a:pt x="2533950" y="1514982"/>
                </a:lnTo>
                <a:lnTo>
                  <a:pt x="2171747" y="1445991"/>
                </a:lnTo>
                <a:close/>
                <a:moveTo>
                  <a:pt x="1723301" y="1025081"/>
                </a:moveTo>
                <a:lnTo>
                  <a:pt x="2009823" y="1043273"/>
                </a:lnTo>
                <a:lnTo>
                  <a:pt x="2009823" y="1404836"/>
                </a:lnTo>
                <a:lnTo>
                  <a:pt x="1723301" y="1350260"/>
                </a:lnTo>
                <a:close/>
                <a:moveTo>
                  <a:pt x="1725575" y="940944"/>
                </a:moveTo>
                <a:lnTo>
                  <a:pt x="2012096" y="945491"/>
                </a:lnTo>
                <a:lnTo>
                  <a:pt x="2012096" y="1018259"/>
                </a:lnTo>
                <a:lnTo>
                  <a:pt x="1725575" y="1004615"/>
                </a:lnTo>
                <a:cubicBezTo>
                  <a:pt x="1726333" y="983392"/>
                  <a:pt x="1727090" y="962168"/>
                  <a:pt x="1725575" y="940944"/>
                </a:cubicBezTo>
                <a:close/>
                <a:moveTo>
                  <a:pt x="2174621" y="928558"/>
                </a:moveTo>
                <a:lnTo>
                  <a:pt x="2536825" y="934306"/>
                </a:lnTo>
                <a:lnTo>
                  <a:pt x="2536825" y="1026294"/>
                </a:lnTo>
                <a:lnTo>
                  <a:pt x="2174621" y="1009047"/>
                </a:lnTo>
                <a:cubicBezTo>
                  <a:pt x="2175580" y="982218"/>
                  <a:pt x="2176537" y="955388"/>
                  <a:pt x="2174621" y="928558"/>
                </a:cubicBezTo>
                <a:close/>
                <a:moveTo>
                  <a:pt x="2012096" y="845435"/>
                </a:moveTo>
                <a:lnTo>
                  <a:pt x="2012096" y="919485"/>
                </a:lnTo>
                <a:lnTo>
                  <a:pt x="1725575" y="916716"/>
                </a:lnTo>
                <a:cubicBezTo>
                  <a:pt x="1726333" y="895492"/>
                  <a:pt x="1727090" y="868934"/>
                  <a:pt x="1725575" y="847710"/>
                </a:cubicBezTo>
                <a:close/>
                <a:moveTo>
                  <a:pt x="2536825" y="807822"/>
                </a:moveTo>
                <a:lnTo>
                  <a:pt x="2536825" y="901431"/>
                </a:lnTo>
                <a:lnTo>
                  <a:pt x="2174621" y="897930"/>
                </a:lnTo>
                <a:cubicBezTo>
                  <a:pt x="2175580" y="871100"/>
                  <a:pt x="2176537" y="837527"/>
                  <a:pt x="2174621" y="810697"/>
                </a:cubicBezTo>
                <a:close/>
                <a:moveTo>
                  <a:pt x="2012096" y="747638"/>
                </a:moveTo>
                <a:lnTo>
                  <a:pt x="2012096" y="821687"/>
                </a:lnTo>
                <a:lnTo>
                  <a:pt x="1726464" y="827809"/>
                </a:lnTo>
                <a:cubicBezTo>
                  <a:pt x="1727222" y="806585"/>
                  <a:pt x="1727090" y="780916"/>
                  <a:pt x="1725575" y="759692"/>
                </a:cubicBezTo>
                <a:close/>
                <a:moveTo>
                  <a:pt x="2536825" y="684192"/>
                </a:moveTo>
                <a:lnTo>
                  <a:pt x="2536825" y="777801"/>
                </a:lnTo>
                <a:lnTo>
                  <a:pt x="2175745" y="785539"/>
                </a:lnTo>
                <a:cubicBezTo>
                  <a:pt x="2176704" y="758709"/>
                  <a:pt x="2176537" y="726260"/>
                  <a:pt x="2174621" y="699430"/>
                </a:cubicBezTo>
                <a:close/>
                <a:moveTo>
                  <a:pt x="2012096" y="647174"/>
                </a:moveTo>
                <a:lnTo>
                  <a:pt x="2012096" y="721224"/>
                </a:lnTo>
                <a:lnTo>
                  <a:pt x="1726464" y="737124"/>
                </a:lnTo>
                <a:cubicBezTo>
                  <a:pt x="1727222" y="715901"/>
                  <a:pt x="1727090" y="692899"/>
                  <a:pt x="1725575" y="671675"/>
                </a:cubicBezTo>
                <a:close/>
                <a:moveTo>
                  <a:pt x="2536825" y="557191"/>
                </a:moveTo>
                <a:lnTo>
                  <a:pt x="2536825" y="650800"/>
                </a:lnTo>
                <a:lnTo>
                  <a:pt x="2175745" y="670901"/>
                </a:lnTo>
                <a:cubicBezTo>
                  <a:pt x="2176704" y="644072"/>
                  <a:pt x="2176537" y="614994"/>
                  <a:pt x="2174621" y="588164"/>
                </a:cubicBezTo>
                <a:close/>
                <a:moveTo>
                  <a:pt x="2012096" y="547598"/>
                </a:moveTo>
                <a:lnTo>
                  <a:pt x="2012096" y="621648"/>
                </a:lnTo>
                <a:lnTo>
                  <a:pt x="1726464" y="648217"/>
                </a:lnTo>
                <a:cubicBezTo>
                  <a:pt x="1727222" y="626994"/>
                  <a:pt x="1727979" y="603103"/>
                  <a:pt x="1726464" y="581879"/>
                </a:cubicBezTo>
                <a:close/>
                <a:moveTo>
                  <a:pt x="2012096" y="448912"/>
                </a:moveTo>
                <a:lnTo>
                  <a:pt x="2012096" y="522962"/>
                </a:lnTo>
                <a:lnTo>
                  <a:pt x="1727353" y="559311"/>
                </a:lnTo>
                <a:cubicBezTo>
                  <a:pt x="1728111" y="538088"/>
                  <a:pt x="1727979" y="514197"/>
                  <a:pt x="1726464" y="492973"/>
                </a:cubicBezTo>
                <a:close/>
                <a:moveTo>
                  <a:pt x="2536825" y="431313"/>
                </a:moveTo>
                <a:lnTo>
                  <a:pt x="2536825" y="524923"/>
                </a:lnTo>
                <a:lnTo>
                  <a:pt x="2175745" y="558510"/>
                </a:lnTo>
                <a:cubicBezTo>
                  <a:pt x="2176704" y="531681"/>
                  <a:pt x="2177661" y="501479"/>
                  <a:pt x="2175745" y="474649"/>
                </a:cubicBezTo>
                <a:close/>
                <a:moveTo>
                  <a:pt x="2536825" y="306561"/>
                </a:moveTo>
                <a:lnTo>
                  <a:pt x="2536825" y="400170"/>
                </a:lnTo>
                <a:lnTo>
                  <a:pt x="2176869" y="446121"/>
                </a:lnTo>
                <a:cubicBezTo>
                  <a:pt x="2177827" y="419291"/>
                  <a:pt x="2177661" y="389089"/>
                  <a:pt x="2175745" y="362260"/>
                </a:cubicBezTo>
                <a:close/>
                <a:moveTo>
                  <a:pt x="2556213" y="276383"/>
                </a:moveTo>
                <a:lnTo>
                  <a:pt x="2130767" y="348250"/>
                </a:lnTo>
                <a:lnTo>
                  <a:pt x="2130767" y="1384395"/>
                </a:lnTo>
                <a:cubicBezTo>
                  <a:pt x="2128878" y="1385285"/>
                  <a:pt x="2118232" y="1390406"/>
                  <a:pt x="2116281" y="1391330"/>
                </a:cubicBezTo>
                <a:lnTo>
                  <a:pt x="2121997" y="1388543"/>
                </a:lnTo>
                <a:lnTo>
                  <a:pt x="2124363" y="465367"/>
                </a:lnTo>
                <a:cubicBezTo>
                  <a:pt x="2124587" y="465455"/>
                  <a:pt x="2124807" y="465549"/>
                  <a:pt x="2125028" y="465644"/>
                </a:cubicBezTo>
                <a:lnTo>
                  <a:pt x="2124377" y="459815"/>
                </a:lnTo>
                <a:lnTo>
                  <a:pt x="2124363" y="465367"/>
                </a:lnTo>
                <a:lnTo>
                  <a:pt x="2027434" y="425040"/>
                </a:lnTo>
                <a:lnTo>
                  <a:pt x="1690884" y="481891"/>
                </a:lnTo>
                <a:lnTo>
                  <a:pt x="1690884" y="1213128"/>
                </a:lnTo>
                <a:cubicBezTo>
                  <a:pt x="1558672" y="1265316"/>
                  <a:pt x="1477329" y="1337245"/>
                  <a:pt x="1477329" y="1416556"/>
                </a:cubicBezTo>
                <a:cubicBezTo>
                  <a:pt x="1477329" y="1577878"/>
                  <a:pt x="1813868" y="1708656"/>
                  <a:pt x="2229010" y="1708656"/>
                </a:cubicBezTo>
                <a:cubicBezTo>
                  <a:pt x="2644152" y="1708656"/>
                  <a:pt x="2980691" y="1577878"/>
                  <a:pt x="2980691" y="1416556"/>
                </a:cubicBezTo>
                <a:cubicBezTo>
                  <a:pt x="2980691" y="1337415"/>
                  <a:pt x="2899698" y="1265625"/>
                  <a:pt x="2767966" y="1213513"/>
                </a:cubicBezTo>
                <a:lnTo>
                  <a:pt x="2767966" y="1220029"/>
                </a:lnTo>
                <a:cubicBezTo>
                  <a:pt x="2875103" y="1265121"/>
                  <a:pt x="2939416" y="1325716"/>
                  <a:pt x="2939416" y="1391950"/>
                </a:cubicBezTo>
                <a:cubicBezTo>
                  <a:pt x="2939416" y="1539244"/>
                  <a:pt x="2621356" y="1658650"/>
                  <a:pt x="2229010" y="1658650"/>
                </a:cubicBezTo>
                <a:cubicBezTo>
                  <a:pt x="1836664" y="1658650"/>
                  <a:pt x="1518604" y="1539244"/>
                  <a:pt x="1518604" y="1391950"/>
                </a:cubicBezTo>
                <a:cubicBezTo>
                  <a:pt x="1518604" y="1325546"/>
                  <a:pt x="1583251" y="1264809"/>
                  <a:pt x="1690884" y="1219690"/>
                </a:cubicBezTo>
                <a:lnTo>
                  <a:pt x="1690884" y="1375565"/>
                </a:lnTo>
                <a:lnTo>
                  <a:pt x="2013789" y="1446058"/>
                </a:lnTo>
                <a:lnTo>
                  <a:pt x="2125028" y="1387187"/>
                </a:lnTo>
                <a:lnTo>
                  <a:pt x="2130767" y="1384398"/>
                </a:lnTo>
                <a:lnTo>
                  <a:pt x="2130767" y="1477980"/>
                </a:lnTo>
                <a:lnTo>
                  <a:pt x="2538965" y="1567093"/>
                </a:lnTo>
                <a:lnTo>
                  <a:pt x="2766061" y="1449232"/>
                </a:lnTo>
                <a:lnTo>
                  <a:pt x="2766061" y="365497"/>
                </a:lnTo>
                <a:close/>
                <a:moveTo>
                  <a:pt x="2281881" y="0"/>
                </a:moveTo>
                <a:cubicBezTo>
                  <a:pt x="2745996" y="0"/>
                  <a:pt x="3122233" y="321790"/>
                  <a:pt x="3122233" y="718740"/>
                </a:cubicBezTo>
                <a:lnTo>
                  <a:pt x="3109413" y="830992"/>
                </a:lnTo>
                <a:cubicBezTo>
                  <a:pt x="3152048" y="818443"/>
                  <a:pt x="3197772" y="812729"/>
                  <a:pt x="3245056" y="812729"/>
                </a:cubicBezTo>
                <a:cubicBezTo>
                  <a:pt x="3516386" y="812729"/>
                  <a:pt x="3736341" y="1000854"/>
                  <a:pt x="3736341" y="1232917"/>
                </a:cubicBezTo>
                <a:cubicBezTo>
                  <a:pt x="3736341" y="1464981"/>
                  <a:pt x="3516386" y="1653105"/>
                  <a:pt x="3245056" y="1653105"/>
                </a:cubicBezTo>
                <a:cubicBezTo>
                  <a:pt x="3201834" y="1653105"/>
                  <a:pt x="3159915" y="1648332"/>
                  <a:pt x="3120468" y="1637778"/>
                </a:cubicBezTo>
                <a:cubicBezTo>
                  <a:pt x="3065236" y="1757018"/>
                  <a:pt x="2929063" y="1841083"/>
                  <a:pt x="2769933" y="1841083"/>
                </a:cubicBezTo>
                <a:cubicBezTo>
                  <a:pt x="2696916" y="1841083"/>
                  <a:pt x="2628731" y="1823384"/>
                  <a:pt x="2574472" y="1787835"/>
                </a:cubicBezTo>
                <a:cubicBezTo>
                  <a:pt x="2525696" y="1943128"/>
                  <a:pt x="2359505" y="2056707"/>
                  <a:pt x="2162293" y="2056707"/>
                </a:cubicBezTo>
                <a:cubicBezTo>
                  <a:pt x="2029714" y="2056707"/>
                  <a:pt x="1911152" y="2005374"/>
                  <a:pt x="1836672" y="1921553"/>
                </a:cubicBezTo>
                <a:cubicBezTo>
                  <a:pt x="1715765" y="2051957"/>
                  <a:pt x="1528454" y="2134108"/>
                  <a:pt x="1318709" y="2134108"/>
                </a:cubicBezTo>
                <a:cubicBezTo>
                  <a:pt x="987988" y="2134108"/>
                  <a:pt x="713045" y="1929862"/>
                  <a:pt x="658385" y="1660579"/>
                </a:cubicBezTo>
                <a:cubicBezTo>
                  <a:pt x="599942" y="1684490"/>
                  <a:pt x="534438" y="1697336"/>
                  <a:pt x="465428" y="1697336"/>
                </a:cubicBezTo>
                <a:cubicBezTo>
                  <a:pt x="208379" y="1697336"/>
                  <a:pt x="0" y="1519112"/>
                  <a:pt x="0" y="1299262"/>
                </a:cubicBezTo>
                <a:cubicBezTo>
                  <a:pt x="0" y="1079413"/>
                  <a:pt x="208379" y="901189"/>
                  <a:pt x="465428" y="901189"/>
                </a:cubicBezTo>
                <a:lnTo>
                  <a:pt x="508257" y="904883"/>
                </a:lnTo>
                <a:cubicBezTo>
                  <a:pt x="484017" y="853278"/>
                  <a:pt x="471888" y="796897"/>
                  <a:pt x="471888" y="738092"/>
                </a:cubicBezTo>
                <a:cubicBezTo>
                  <a:pt x="471888" y="467861"/>
                  <a:pt x="728021" y="248795"/>
                  <a:pt x="1043976" y="248795"/>
                </a:cubicBezTo>
                <a:cubicBezTo>
                  <a:pt x="1233241" y="248795"/>
                  <a:pt x="1401041" y="327404"/>
                  <a:pt x="1503780" y="449408"/>
                </a:cubicBezTo>
                <a:cubicBezTo>
                  <a:pt x="1627414" y="185725"/>
                  <a:pt x="1929287" y="0"/>
                  <a:pt x="2281881" y="0"/>
                </a:cubicBezTo>
                <a:close/>
              </a:path>
            </a:pathLst>
          </a:custGeom>
          <a:solidFill>
            <a:schemeClr val="bg1"/>
          </a:solidFill>
          <a:ln w="12700" cap="flat" cmpd="sng" algn="ctr">
            <a:noFill/>
            <a:prstDash val="solid"/>
            <a:round/>
            <a:headEnd type="none" w="med" len="med"/>
            <a:tailEnd type="none" w="med" len="med"/>
          </a:ln>
          <a:effectLst/>
        </p:spPr>
        <p:txBody>
          <a:bodyPr vert="horz" wrap="square" lIns="67204" tIns="67204" rIns="67204" bIns="67204" numCol="1" rtlCol="0" anchor="t" anchorCtr="0" compatLnSpc="1">
            <a:prstTxWarp prst="textNoShape">
              <a:avLst/>
            </a:prstTxWarp>
            <a:noAutofit/>
          </a:bodyPr>
          <a:lstStyle/>
          <a:p>
            <a:pPr algn="ctr" defTabSz="671850">
              <a:spcBef>
                <a:spcPts val="463"/>
              </a:spcBef>
              <a:buClr>
                <a:srgbClr val="FFFF99"/>
              </a:buClr>
              <a:buSzPct val="120000"/>
            </a:pPr>
            <a:endParaRPr lang="en-US" sz="1471" dirty="0">
              <a:ln>
                <a:solidFill>
                  <a:srgbClr val="FFFFFF">
                    <a:alpha val="0"/>
                  </a:srgbClr>
                </a:solidFill>
              </a:ln>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p:cNvPicPr>
            <a:picLocks noChangeAspect="1"/>
          </p:cNvPicPr>
          <p:nvPr/>
        </p:nvPicPr>
        <p:blipFill rotWithShape="1">
          <a:blip r:embed="rId9" cstate="print">
            <a:extLst>
              <a:ext uri="{28A0092B-C50C-407E-A947-70E740481C1C}">
                <a14:useLocalDpi xmlns:a14="http://schemas.microsoft.com/office/drawing/2010/main" val="0"/>
              </a:ext>
            </a:extLst>
          </a:blip>
          <a:srcRect t="7049" b="-1"/>
          <a:stretch/>
        </p:blipFill>
        <p:spPr>
          <a:xfrm rot="5400000">
            <a:off x="5011112" y="1691066"/>
            <a:ext cx="855881" cy="802813"/>
          </a:xfrm>
          <a:prstGeom prst="rect">
            <a:avLst/>
          </a:prstGeom>
          <a:noFill/>
          <a:ln>
            <a:noFill/>
          </a:ln>
        </p:spPr>
      </p:pic>
      <p:sp>
        <p:nvSpPr>
          <p:cNvPr id="3" name="TextBox 2"/>
          <p:cNvSpPr txBox="1"/>
          <p:nvPr/>
        </p:nvSpPr>
        <p:spPr>
          <a:xfrm>
            <a:off x="7441687" y="5168718"/>
            <a:ext cx="1612916" cy="806332"/>
          </a:xfrm>
          <a:prstGeom prst="rect">
            <a:avLst/>
          </a:prstGeom>
          <a:noFill/>
        </p:spPr>
        <p:txBody>
          <a:bodyPr wrap="square" lIns="67204" tIns="33602" rIns="67204" bIns="33602" rtlCol="0">
            <a:spAutoFit/>
          </a:bodyPr>
          <a:lstStyle/>
          <a:p>
            <a:pPr defTabSz="1217852">
              <a:spcBef>
                <a:spcPts val="441"/>
              </a:spcBef>
            </a:pPr>
            <a:r>
              <a:rPr lang="en-US" sz="1200" b="1" dirty="0">
                <a:ln>
                  <a:solidFill>
                    <a:srgbClr val="FFFFFF">
                      <a:alpha val="0"/>
                    </a:srgbClr>
                  </a:solidFill>
                </a:ln>
                <a:solidFill>
                  <a:srgbClr val="FFFFFF"/>
                </a:solidFill>
                <a:ea typeface="Segoe UI" pitchFamily="34" charset="0"/>
                <a:cs typeface="Segoe UI" pitchFamily="34" charset="0"/>
              </a:rPr>
              <a:t>Best for existing and new applications needing full SQL Server feature set </a:t>
            </a:r>
          </a:p>
        </p:txBody>
      </p:sp>
      <p:sp>
        <p:nvSpPr>
          <p:cNvPr id="41" name="TextBox 40"/>
          <p:cNvSpPr txBox="1"/>
          <p:nvPr/>
        </p:nvSpPr>
        <p:spPr>
          <a:xfrm>
            <a:off x="9672575" y="5157840"/>
            <a:ext cx="1612916" cy="990950"/>
          </a:xfrm>
          <a:prstGeom prst="rect">
            <a:avLst/>
          </a:prstGeom>
          <a:noFill/>
        </p:spPr>
        <p:txBody>
          <a:bodyPr wrap="square" lIns="67204" tIns="33602" rIns="67204" bIns="33602" rtlCol="0">
            <a:spAutoFit/>
          </a:bodyPr>
          <a:lstStyle/>
          <a:p>
            <a:pPr defTabSz="685309" fontAlgn="base">
              <a:spcBef>
                <a:spcPts val="441"/>
              </a:spcBef>
            </a:pPr>
            <a:r>
              <a:rPr lang="en-US" sz="1200" b="1" dirty="0">
                <a:ln>
                  <a:solidFill>
                    <a:srgbClr val="FFFFFF">
                      <a:alpha val="0"/>
                    </a:srgbClr>
                  </a:solidFill>
                </a:ln>
                <a:solidFill>
                  <a:srgbClr val="FFFFFF"/>
                </a:solidFill>
                <a:ea typeface="Segoe UI" pitchFamily="34" charset="0"/>
                <a:cs typeface="Segoe UI" pitchFamily="34" charset="0"/>
              </a:rPr>
              <a:t>Best for new cloud applications needing relational capabilities and high availability</a:t>
            </a:r>
          </a:p>
        </p:txBody>
      </p:sp>
      <p:sp>
        <p:nvSpPr>
          <p:cNvPr id="42" name="TextBox 41"/>
          <p:cNvSpPr txBox="1"/>
          <p:nvPr/>
        </p:nvSpPr>
        <p:spPr>
          <a:xfrm>
            <a:off x="2675169" y="5214735"/>
            <a:ext cx="1612916" cy="990950"/>
          </a:xfrm>
          <a:prstGeom prst="rect">
            <a:avLst/>
          </a:prstGeom>
          <a:noFill/>
        </p:spPr>
        <p:txBody>
          <a:bodyPr wrap="square" lIns="67204" tIns="33602" rIns="67204" bIns="33602" rtlCol="0">
            <a:spAutoFit/>
          </a:bodyPr>
          <a:lstStyle/>
          <a:p>
            <a:pPr defTabSz="685309" fontAlgn="base">
              <a:spcBef>
                <a:spcPts val="441"/>
              </a:spcBef>
            </a:pPr>
            <a:r>
              <a:rPr lang="en-US" sz="1200" b="1" dirty="0">
                <a:ln>
                  <a:solidFill>
                    <a:srgbClr val="FFFFFF">
                      <a:alpha val="0"/>
                    </a:srgbClr>
                  </a:solidFill>
                </a:ln>
                <a:solidFill>
                  <a:srgbClr val="FFFFFF"/>
                </a:solidFill>
                <a:ea typeface="Segoe UI" pitchFamily="34" charset="0"/>
                <a:cs typeface="Segoe UI" pitchFamily="34" charset="0"/>
              </a:rPr>
              <a:t>Best for inexpensive, scalable storage of semi-structured data </a:t>
            </a:r>
          </a:p>
        </p:txBody>
      </p:sp>
      <p:sp>
        <p:nvSpPr>
          <p:cNvPr id="43" name="TextBox 42"/>
          <p:cNvSpPr txBox="1"/>
          <p:nvPr/>
        </p:nvSpPr>
        <p:spPr>
          <a:xfrm>
            <a:off x="4671556" y="5214735"/>
            <a:ext cx="1612916" cy="806332"/>
          </a:xfrm>
          <a:prstGeom prst="rect">
            <a:avLst/>
          </a:prstGeom>
          <a:noFill/>
        </p:spPr>
        <p:txBody>
          <a:bodyPr wrap="square" lIns="67204" tIns="33602" rIns="67204" bIns="33602" rtlCol="0">
            <a:spAutoFit/>
          </a:bodyPr>
          <a:lstStyle/>
          <a:p>
            <a:pPr defTabSz="672027">
              <a:spcBef>
                <a:spcPts val="441"/>
              </a:spcBef>
              <a:defRPr/>
            </a:pPr>
            <a:r>
              <a:rPr lang="en-US" sz="1200" b="1" dirty="0">
                <a:ln>
                  <a:solidFill>
                    <a:srgbClr val="FFFFFF">
                      <a:alpha val="0"/>
                    </a:srgbClr>
                  </a:solidFill>
                </a:ln>
                <a:solidFill>
                  <a:srgbClr val="FFFFFF"/>
                </a:solidFill>
              </a:rPr>
              <a:t>Best for Big Data Analytics across semi-structured and unstructured data</a:t>
            </a:r>
          </a:p>
        </p:txBody>
      </p:sp>
      <p:sp>
        <p:nvSpPr>
          <p:cNvPr id="44" name="TextBox 43"/>
          <p:cNvSpPr txBox="1"/>
          <p:nvPr/>
        </p:nvSpPr>
        <p:spPr>
          <a:xfrm>
            <a:off x="654119" y="5236632"/>
            <a:ext cx="1612916" cy="806332"/>
          </a:xfrm>
          <a:prstGeom prst="rect">
            <a:avLst/>
          </a:prstGeom>
          <a:noFill/>
        </p:spPr>
        <p:txBody>
          <a:bodyPr wrap="square" lIns="67204" tIns="33602" rIns="67204" bIns="33602" rtlCol="0">
            <a:spAutoFit/>
          </a:bodyPr>
          <a:lstStyle/>
          <a:p>
            <a:pPr defTabSz="685309" fontAlgn="base">
              <a:spcBef>
                <a:spcPts val="441"/>
              </a:spcBef>
            </a:pPr>
            <a:r>
              <a:rPr lang="en-US" sz="1200" b="1" dirty="0">
                <a:ln>
                  <a:solidFill>
                    <a:srgbClr val="FFFFFF">
                      <a:alpha val="0"/>
                    </a:srgbClr>
                  </a:solidFill>
                </a:ln>
                <a:solidFill>
                  <a:srgbClr val="FFFFFF"/>
                </a:solidFill>
                <a:ea typeface="Segoe UI" pitchFamily="34" charset="0"/>
                <a:cs typeface="Segoe UI" pitchFamily="34" charset="0"/>
              </a:rPr>
              <a:t>Best for inexpensive, scalable storage of data </a:t>
            </a:r>
          </a:p>
        </p:txBody>
      </p:sp>
      <p:pic>
        <p:nvPicPr>
          <p:cNvPr id="59" name="Picture 58"/>
          <p:cNvPicPr>
            <a:picLocks noChangeAspect="1"/>
          </p:cNvPicPr>
          <p:nvPr/>
        </p:nvPicPr>
        <p:blipFill rotWithShape="1">
          <a:blip r:embed="rId9" cstate="print">
            <a:extLst>
              <a:ext uri="{28A0092B-C50C-407E-A947-70E740481C1C}">
                <a14:useLocalDpi xmlns:a14="http://schemas.microsoft.com/office/drawing/2010/main" val="0"/>
              </a:ext>
            </a:extLst>
          </a:blip>
          <a:srcRect t="7049" b="-1"/>
          <a:stretch/>
        </p:blipFill>
        <p:spPr>
          <a:xfrm>
            <a:off x="10135344" y="1740642"/>
            <a:ext cx="855881" cy="802813"/>
          </a:xfrm>
          <a:prstGeom prst="rect">
            <a:avLst/>
          </a:prstGeom>
          <a:noFill/>
          <a:ln>
            <a:noFill/>
          </a:ln>
        </p:spPr>
      </p:pic>
    </p:spTree>
    <p:extLst>
      <p:ext uri="{BB962C8B-B14F-4D97-AF65-F5344CB8AC3E}">
        <p14:creationId xmlns:p14="http://schemas.microsoft.com/office/powerpoint/2010/main" val="1167325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US" dirty="0" smtClean="0"/>
              <a:t>Table Storage Concepts</a:t>
            </a:r>
            <a:br>
              <a:rPr lang="en-US" dirty="0" smtClean="0"/>
            </a:br>
            <a:endParaRPr lang="en-US" dirty="0"/>
          </a:p>
        </p:txBody>
      </p:sp>
      <p:grpSp>
        <p:nvGrpSpPr>
          <p:cNvPr id="3" name="Group 2"/>
          <p:cNvGrpSpPr/>
          <p:nvPr/>
        </p:nvGrpSpPr>
        <p:grpSpPr>
          <a:xfrm>
            <a:off x="2456406" y="2014451"/>
            <a:ext cx="7279188" cy="4297681"/>
            <a:chOff x="2456406" y="1280160"/>
            <a:chExt cx="7279188" cy="4297681"/>
          </a:xfrm>
        </p:grpSpPr>
        <p:sp>
          <p:nvSpPr>
            <p:cNvPr id="46" name="Rounded Rectangle 65"/>
            <p:cNvSpPr/>
            <p:nvPr/>
          </p:nvSpPr>
          <p:spPr>
            <a:xfrm>
              <a:off x="7534884" y="1280160"/>
              <a:ext cx="220071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algn="ctr"/>
              <a:endParaRPr lang="en-US"/>
            </a:p>
          </p:txBody>
        </p:sp>
        <p:sp>
          <p:nvSpPr>
            <p:cNvPr id="47" name="Rounded Rectangle 4"/>
            <p:cNvSpPr/>
            <p:nvPr/>
          </p:nvSpPr>
          <p:spPr>
            <a:xfrm>
              <a:off x="7534884" y="1280160"/>
              <a:ext cx="2200710"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ctr" defTabSz="1555685">
                <a:lnSpc>
                  <a:spcPct val="90000"/>
                </a:lnSpc>
                <a:spcBef>
                  <a:spcPct val="0"/>
                </a:spcBef>
                <a:spcAft>
                  <a:spcPct val="35000"/>
                </a:spcAft>
              </a:pPr>
              <a:r>
                <a:rPr lang="en-US" sz="2800" dirty="0" smtClean="0">
                  <a:solidFill>
                    <a:srgbClr val="595959">
                      <a:alpha val="98824"/>
                    </a:srgbClr>
                  </a:solidFill>
                  <a:latin typeface="Segoe UI Light" pitchFamily="34" charset="0"/>
                </a:rPr>
                <a:t>Entity</a:t>
              </a:r>
              <a:endParaRPr lang="en-US" sz="2800" dirty="0">
                <a:solidFill>
                  <a:srgbClr val="595959">
                    <a:alpha val="98824"/>
                  </a:srgbClr>
                </a:solidFill>
                <a:latin typeface="Segoe UI Light" pitchFamily="34" charset="0"/>
              </a:endParaRPr>
            </a:p>
          </p:txBody>
        </p:sp>
        <p:sp>
          <p:nvSpPr>
            <p:cNvPr id="49" name="Rounded Rectangle 68"/>
            <p:cNvSpPr/>
            <p:nvPr/>
          </p:nvSpPr>
          <p:spPr>
            <a:xfrm>
              <a:off x="4995645" y="1280161"/>
              <a:ext cx="219960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algn="ctr"/>
              <a:endParaRPr lang="en-US"/>
            </a:p>
          </p:txBody>
        </p:sp>
        <p:sp>
          <p:nvSpPr>
            <p:cNvPr id="50" name="Rounded Rectangle 6"/>
            <p:cNvSpPr/>
            <p:nvPr/>
          </p:nvSpPr>
          <p:spPr>
            <a:xfrm>
              <a:off x="4995645" y="1280161"/>
              <a:ext cx="2199600"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Table</a:t>
              </a:r>
            </a:p>
          </p:txBody>
        </p:sp>
        <p:sp>
          <p:nvSpPr>
            <p:cNvPr id="52" name="Rounded Rectangle 71"/>
            <p:cNvSpPr/>
            <p:nvPr/>
          </p:nvSpPr>
          <p:spPr>
            <a:xfrm>
              <a:off x="2456406" y="1280161"/>
              <a:ext cx="219960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algn="ctr"/>
              <a:endParaRPr lang="en-US"/>
            </a:p>
          </p:txBody>
        </p:sp>
        <p:sp>
          <p:nvSpPr>
            <p:cNvPr id="53" name="Rounded Rectangle 8"/>
            <p:cNvSpPr/>
            <p:nvPr/>
          </p:nvSpPr>
          <p:spPr>
            <a:xfrm>
              <a:off x="2456406" y="1280161"/>
              <a:ext cx="2182360"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Account</a:t>
              </a:r>
              <a:endParaRPr lang="en-US" sz="3100" dirty="0">
                <a:solidFill>
                  <a:srgbClr val="595959">
                    <a:alpha val="98824"/>
                  </a:srgbClr>
                </a:solidFill>
                <a:latin typeface="Segoe UI Light" pitchFamily="34" charset="0"/>
              </a:endParaRPr>
            </a:p>
          </p:txBody>
        </p:sp>
        <p:cxnSp>
          <p:nvCxnSpPr>
            <p:cNvPr id="57" name="Straight Connector 56"/>
            <p:cNvCxnSpPr>
              <a:stCxn id="59" idx="3"/>
              <a:endCxn id="71" idx="1"/>
            </p:cNvCxnSpPr>
            <p:nvPr/>
          </p:nvCxnSpPr>
          <p:spPr>
            <a:xfrm>
              <a:off x="4299184" y="3809770"/>
              <a:ext cx="1077556" cy="82794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59" idx="3"/>
              <a:endCxn id="69" idx="1"/>
            </p:cNvCxnSpPr>
            <p:nvPr/>
          </p:nvCxnSpPr>
          <p:spPr>
            <a:xfrm flipV="1">
              <a:off x="4299184" y="2981827"/>
              <a:ext cx="1077556" cy="82794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2813228" y="3436474"/>
              <a:ext cx="148595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err="1">
                  <a:solidFill>
                    <a:srgbClr val="000000">
                      <a:alpha val="99000"/>
                    </a:srgbClr>
                  </a:solidFill>
                  <a:latin typeface="+mj-lt"/>
                </a:rPr>
                <a:t>contoso</a:t>
              </a:r>
              <a:endParaRPr lang="en-US" sz="2000" dirty="0">
                <a:solidFill>
                  <a:srgbClr val="000000">
                    <a:alpha val="99000"/>
                  </a:srgbClr>
                </a:solidFill>
                <a:latin typeface="+mj-lt"/>
              </a:endParaRPr>
            </a:p>
          </p:txBody>
        </p:sp>
        <p:cxnSp>
          <p:nvCxnSpPr>
            <p:cNvPr id="61" name="Straight Connector 60"/>
            <p:cNvCxnSpPr>
              <a:stCxn id="69" idx="3"/>
              <a:endCxn id="68" idx="1"/>
            </p:cNvCxnSpPr>
            <p:nvPr/>
          </p:nvCxnSpPr>
          <p:spPr>
            <a:xfrm>
              <a:off x="6814150" y="2981827"/>
              <a:ext cx="1028146" cy="41397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69" idx="3"/>
              <a:endCxn id="65" idx="1"/>
            </p:cNvCxnSpPr>
            <p:nvPr/>
          </p:nvCxnSpPr>
          <p:spPr>
            <a:xfrm flipV="1">
              <a:off x="6814150" y="2567856"/>
              <a:ext cx="1028147" cy="4139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1" idx="3"/>
              <a:endCxn id="70" idx="1"/>
            </p:cNvCxnSpPr>
            <p:nvPr/>
          </p:nvCxnSpPr>
          <p:spPr>
            <a:xfrm>
              <a:off x="6814151" y="4637713"/>
              <a:ext cx="1028146" cy="4139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71" idx="3"/>
              <a:endCxn id="72" idx="1"/>
            </p:cNvCxnSpPr>
            <p:nvPr/>
          </p:nvCxnSpPr>
          <p:spPr>
            <a:xfrm flipV="1">
              <a:off x="6814151" y="4223742"/>
              <a:ext cx="1028146" cy="4139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5376740" y="2608531"/>
              <a:ext cx="1437411" cy="2402478"/>
              <a:chOff x="3406969" y="2774584"/>
              <a:chExt cx="1437411" cy="2402478"/>
            </a:xfrm>
          </p:grpSpPr>
          <p:sp>
            <p:nvSpPr>
              <p:cNvPr id="69" name="Rectangle 68"/>
              <p:cNvSpPr/>
              <p:nvPr/>
            </p:nvSpPr>
            <p:spPr>
              <a:xfrm>
                <a:off x="3406969" y="2774584"/>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rgbClr val="000000">
                        <a:alpha val="99000"/>
                      </a:srgbClr>
                    </a:solidFill>
                    <a:latin typeface="+mj-lt"/>
                  </a:rPr>
                  <a:t>customers</a:t>
                </a:r>
              </a:p>
            </p:txBody>
          </p:sp>
          <p:sp>
            <p:nvSpPr>
              <p:cNvPr id="71" name="Rectangle 70"/>
              <p:cNvSpPr/>
              <p:nvPr/>
            </p:nvSpPr>
            <p:spPr>
              <a:xfrm>
                <a:off x="3406969" y="4430470"/>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rgbClr val="000000">
                        <a:alpha val="99000"/>
                      </a:srgbClr>
                    </a:solidFill>
                    <a:latin typeface="+mj-lt"/>
                  </a:rPr>
                  <a:t>photos</a:t>
                </a:r>
              </a:p>
            </p:txBody>
          </p:sp>
        </p:grpSp>
        <p:grpSp>
          <p:nvGrpSpPr>
            <p:cNvPr id="21" name="Group 20"/>
            <p:cNvGrpSpPr/>
            <p:nvPr/>
          </p:nvGrpSpPr>
          <p:grpSpPr>
            <a:xfrm>
              <a:off x="7842296" y="2194560"/>
              <a:ext cx="1585886" cy="1574535"/>
              <a:chOff x="5906591" y="2360613"/>
              <a:chExt cx="1585886" cy="1574535"/>
            </a:xfrm>
          </p:grpSpPr>
          <p:sp>
            <p:nvSpPr>
              <p:cNvPr id="65" name="Rectangle 64"/>
              <p:cNvSpPr/>
              <p:nvPr/>
            </p:nvSpPr>
            <p:spPr>
              <a:xfrm>
                <a:off x="5906592" y="2360613"/>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Name =…</a:t>
                </a:r>
              </a:p>
              <a:p>
                <a:r>
                  <a:rPr lang="en-US" dirty="0">
                    <a:solidFill>
                      <a:srgbClr val="000000">
                        <a:alpha val="99000"/>
                      </a:srgbClr>
                    </a:solidFill>
                    <a:latin typeface="+mj-lt"/>
                  </a:rPr>
                  <a:t>Email = …</a:t>
                </a:r>
              </a:p>
            </p:txBody>
          </p:sp>
          <p:sp>
            <p:nvSpPr>
              <p:cNvPr id="68" name="Rectangle 67"/>
              <p:cNvSpPr/>
              <p:nvPr/>
            </p:nvSpPr>
            <p:spPr>
              <a:xfrm>
                <a:off x="5906591" y="3188556"/>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Name =…</a:t>
                </a:r>
              </a:p>
              <a:p>
                <a:r>
                  <a:rPr lang="en-US" dirty="0" err="1">
                    <a:solidFill>
                      <a:srgbClr val="000000">
                        <a:alpha val="99000"/>
                      </a:srgbClr>
                    </a:solidFill>
                    <a:latin typeface="+mj-lt"/>
                  </a:rPr>
                  <a:t>EMailAdd</a:t>
                </a:r>
                <a:r>
                  <a:rPr lang="en-US" dirty="0">
                    <a:solidFill>
                      <a:srgbClr val="000000">
                        <a:alpha val="99000"/>
                      </a:srgbClr>
                    </a:solidFill>
                    <a:latin typeface="+mj-lt"/>
                  </a:rPr>
                  <a:t>= </a:t>
                </a:r>
              </a:p>
            </p:txBody>
          </p:sp>
        </p:grpSp>
        <p:grpSp>
          <p:nvGrpSpPr>
            <p:cNvPr id="22" name="Group 21"/>
            <p:cNvGrpSpPr/>
            <p:nvPr/>
          </p:nvGrpSpPr>
          <p:grpSpPr>
            <a:xfrm>
              <a:off x="7842297" y="3850446"/>
              <a:ext cx="1585884" cy="1574534"/>
              <a:chOff x="5906592" y="4016499"/>
              <a:chExt cx="1585884" cy="1574534"/>
            </a:xfrm>
          </p:grpSpPr>
          <p:sp>
            <p:nvSpPr>
              <p:cNvPr id="70" name="Rounded Rectangle 97"/>
              <p:cNvSpPr/>
              <p:nvPr/>
            </p:nvSpPr>
            <p:spPr>
              <a:xfrm>
                <a:off x="5906592" y="4844441"/>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Photo ID =…</a:t>
                </a:r>
              </a:p>
              <a:p>
                <a:r>
                  <a:rPr lang="en-US" dirty="0">
                    <a:solidFill>
                      <a:srgbClr val="000000">
                        <a:alpha val="99000"/>
                      </a:srgbClr>
                    </a:solidFill>
                    <a:latin typeface="+mj-lt"/>
                  </a:rPr>
                  <a:t>Date =…</a:t>
                </a:r>
              </a:p>
            </p:txBody>
          </p:sp>
          <p:sp>
            <p:nvSpPr>
              <p:cNvPr id="72" name="Rounded Rectangle 97"/>
              <p:cNvSpPr/>
              <p:nvPr/>
            </p:nvSpPr>
            <p:spPr>
              <a:xfrm>
                <a:off x="5906592" y="4016499"/>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Photo ID =…</a:t>
                </a:r>
              </a:p>
              <a:p>
                <a:r>
                  <a:rPr lang="en-US" dirty="0">
                    <a:solidFill>
                      <a:srgbClr val="000000">
                        <a:alpha val="99000"/>
                      </a:srgbClr>
                    </a:solidFill>
                    <a:latin typeface="+mj-lt"/>
                  </a:rPr>
                  <a:t>Date =…</a:t>
                </a:r>
              </a:p>
            </p:txBody>
          </p:sp>
        </p:grpSp>
      </p:grpSp>
    </p:spTree>
    <p:extLst>
      <p:ext uri="{BB962C8B-B14F-4D97-AF65-F5344CB8AC3E}">
        <p14:creationId xmlns:p14="http://schemas.microsoft.com/office/powerpoint/2010/main" val="902055026"/>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Table Storage Details</a:t>
            </a:r>
          </a:p>
        </p:txBody>
      </p:sp>
      <p:sp>
        <p:nvSpPr>
          <p:cNvPr id="3" name="Content Placeholder 2"/>
          <p:cNvSpPr>
            <a:spLocks noGrp="1"/>
          </p:cNvSpPr>
          <p:nvPr>
            <p:ph sz="quarter" idx="10"/>
          </p:nvPr>
        </p:nvSpPr>
        <p:spPr/>
        <p:txBody>
          <a:bodyPr anchor="ctr"/>
          <a:lstStyle/>
          <a:p>
            <a:pPr marL="0" indent="0">
              <a:buNone/>
            </a:pPr>
            <a:r>
              <a:rPr lang="en-US" sz="3600" dirty="0"/>
              <a:t>Not an RDBMS Table!</a:t>
            </a:r>
          </a:p>
          <a:p>
            <a:pPr marL="0" indent="0">
              <a:buNone/>
            </a:pPr>
            <a:r>
              <a:rPr lang="en-US" sz="3600" dirty="0"/>
              <a:t>The mental picture is ‘Entities</a:t>
            </a:r>
            <a:r>
              <a:rPr lang="en-US" sz="3600" dirty="0" smtClean="0"/>
              <a:t>’</a:t>
            </a:r>
            <a:endParaRPr lang="en-US" sz="3600" dirty="0"/>
          </a:p>
        </p:txBody>
      </p:sp>
      <p:sp>
        <p:nvSpPr>
          <p:cNvPr id="23" name="Freeform 7"/>
          <p:cNvSpPr>
            <a:spLocks noEditPoints="1"/>
          </p:cNvSpPr>
          <p:nvPr/>
        </p:nvSpPr>
        <p:spPr bwMode="auto">
          <a:xfrm>
            <a:off x="7461285" y="3033543"/>
            <a:ext cx="1273118" cy="1040157"/>
          </a:xfrm>
          <a:custGeom>
            <a:avLst/>
            <a:gdLst>
              <a:gd name="T0" fmla="*/ 1349 w 1388"/>
              <a:gd name="T1" fmla="*/ 967 h 1134"/>
              <a:gd name="T2" fmla="*/ 781 w 1388"/>
              <a:gd name="T3" fmla="*/ 49 h 1134"/>
              <a:gd name="T4" fmla="*/ 692 w 1388"/>
              <a:gd name="T5" fmla="*/ 0 h 1134"/>
              <a:gd name="T6" fmla="*/ 600 w 1388"/>
              <a:gd name="T7" fmla="*/ 48 h 1134"/>
              <a:gd name="T8" fmla="*/ 32 w 1388"/>
              <a:gd name="T9" fmla="*/ 962 h 1134"/>
              <a:gd name="T10" fmla="*/ 29 w 1388"/>
              <a:gd name="T11" fmla="*/ 1074 h 1134"/>
              <a:gd name="T12" fmla="*/ 115 w 1388"/>
              <a:gd name="T13" fmla="*/ 1128 h 1134"/>
              <a:gd name="T14" fmla="*/ 1263 w 1388"/>
              <a:gd name="T15" fmla="*/ 1128 h 1134"/>
              <a:gd name="T16" fmla="*/ 1348 w 1388"/>
              <a:gd name="T17" fmla="*/ 1081 h 1134"/>
              <a:gd name="T18" fmla="*/ 1349 w 1388"/>
              <a:gd name="T19" fmla="*/ 967 h 1134"/>
              <a:gd name="T20" fmla="*/ 769 w 1388"/>
              <a:gd name="T21" fmla="*/ 996 h 1134"/>
              <a:gd name="T22" fmla="*/ 614 w 1388"/>
              <a:gd name="T23" fmla="*/ 996 h 1134"/>
              <a:gd name="T24" fmla="*/ 614 w 1388"/>
              <a:gd name="T25" fmla="*/ 849 h 1134"/>
              <a:gd name="T26" fmla="*/ 769 w 1388"/>
              <a:gd name="T27" fmla="*/ 849 h 1134"/>
              <a:gd name="T28" fmla="*/ 769 w 1388"/>
              <a:gd name="T29" fmla="*/ 996 h 1134"/>
              <a:gd name="T30" fmla="*/ 769 w 1388"/>
              <a:gd name="T31" fmla="*/ 492 h 1134"/>
              <a:gd name="T32" fmla="*/ 730 w 1388"/>
              <a:gd name="T33" fmla="*/ 751 h 1134"/>
              <a:gd name="T34" fmla="*/ 655 w 1388"/>
              <a:gd name="T35" fmla="*/ 751 h 1134"/>
              <a:gd name="T36" fmla="*/ 614 w 1388"/>
              <a:gd name="T37" fmla="*/ 492 h 1134"/>
              <a:gd name="T38" fmla="*/ 614 w 1388"/>
              <a:gd name="T39" fmla="*/ 332 h 1134"/>
              <a:gd name="T40" fmla="*/ 769 w 1388"/>
              <a:gd name="T41" fmla="*/ 332 h 1134"/>
              <a:gd name="T42" fmla="*/ 769 w 1388"/>
              <a:gd name="T43" fmla="*/ 492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8" h="1134">
                <a:moveTo>
                  <a:pt x="1349" y="967"/>
                </a:moveTo>
                <a:cubicBezTo>
                  <a:pt x="781" y="49"/>
                  <a:pt x="781" y="49"/>
                  <a:pt x="781" y="49"/>
                </a:cubicBezTo>
                <a:cubicBezTo>
                  <a:pt x="781" y="49"/>
                  <a:pt x="758" y="0"/>
                  <a:pt x="692" y="0"/>
                </a:cubicBezTo>
                <a:cubicBezTo>
                  <a:pt x="626" y="0"/>
                  <a:pt x="600" y="48"/>
                  <a:pt x="600" y="48"/>
                </a:cubicBezTo>
                <a:cubicBezTo>
                  <a:pt x="32" y="962"/>
                  <a:pt x="32" y="962"/>
                  <a:pt x="32" y="962"/>
                </a:cubicBezTo>
                <a:cubicBezTo>
                  <a:pt x="32" y="962"/>
                  <a:pt x="0" y="1021"/>
                  <a:pt x="29" y="1074"/>
                </a:cubicBezTo>
                <a:cubicBezTo>
                  <a:pt x="58" y="1127"/>
                  <a:pt x="115" y="1128"/>
                  <a:pt x="115" y="1128"/>
                </a:cubicBezTo>
                <a:cubicBezTo>
                  <a:pt x="1263" y="1128"/>
                  <a:pt x="1263" y="1128"/>
                  <a:pt x="1263" y="1128"/>
                </a:cubicBezTo>
                <a:cubicBezTo>
                  <a:pt x="1263" y="1128"/>
                  <a:pt x="1308" y="1134"/>
                  <a:pt x="1348" y="1081"/>
                </a:cubicBezTo>
                <a:cubicBezTo>
                  <a:pt x="1388" y="1028"/>
                  <a:pt x="1349" y="967"/>
                  <a:pt x="1349" y="967"/>
                </a:cubicBezTo>
                <a:close/>
                <a:moveTo>
                  <a:pt x="769" y="996"/>
                </a:moveTo>
                <a:cubicBezTo>
                  <a:pt x="614" y="996"/>
                  <a:pt x="614" y="996"/>
                  <a:pt x="614" y="996"/>
                </a:cubicBezTo>
                <a:cubicBezTo>
                  <a:pt x="614" y="849"/>
                  <a:pt x="614" y="849"/>
                  <a:pt x="614" y="849"/>
                </a:cubicBezTo>
                <a:cubicBezTo>
                  <a:pt x="769" y="849"/>
                  <a:pt x="769" y="849"/>
                  <a:pt x="769" y="849"/>
                </a:cubicBezTo>
                <a:lnTo>
                  <a:pt x="769" y="996"/>
                </a:lnTo>
                <a:close/>
                <a:moveTo>
                  <a:pt x="769" y="492"/>
                </a:moveTo>
                <a:cubicBezTo>
                  <a:pt x="730" y="751"/>
                  <a:pt x="730" y="751"/>
                  <a:pt x="730" y="751"/>
                </a:cubicBezTo>
                <a:cubicBezTo>
                  <a:pt x="655" y="751"/>
                  <a:pt x="655" y="751"/>
                  <a:pt x="655" y="751"/>
                </a:cubicBezTo>
                <a:cubicBezTo>
                  <a:pt x="614" y="492"/>
                  <a:pt x="614" y="492"/>
                  <a:pt x="614" y="492"/>
                </a:cubicBezTo>
                <a:cubicBezTo>
                  <a:pt x="614" y="332"/>
                  <a:pt x="614" y="332"/>
                  <a:pt x="614" y="332"/>
                </a:cubicBezTo>
                <a:cubicBezTo>
                  <a:pt x="769" y="332"/>
                  <a:pt x="769" y="332"/>
                  <a:pt x="769" y="332"/>
                </a:cubicBezTo>
                <a:lnTo>
                  <a:pt x="769" y="49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89776894"/>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Table Storage Details</a:t>
            </a:r>
          </a:p>
        </p:txBody>
      </p:sp>
      <p:sp>
        <p:nvSpPr>
          <p:cNvPr id="3" name="Content Placeholder 2"/>
          <p:cNvSpPr>
            <a:spLocks noGrp="1"/>
          </p:cNvSpPr>
          <p:nvPr>
            <p:ph sz="quarter" idx="10"/>
          </p:nvPr>
        </p:nvSpPr>
        <p:spPr/>
        <p:txBody>
          <a:bodyPr anchor="ctr"/>
          <a:lstStyle/>
          <a:p>
            <a:pPr marL="0" indent="0">
              <a:buNone/>
            </a:pPr>
            <a:r>
              <a:rPr lang="en-US" sz="3600" dirty="0"/>
              <a:t>Entity can have up to 255 properties</a:t>
            </a:r>
          </a:p>
          <a:p>
            <a:pPr marL="0" indent="0">
              <a:buNone/>
            </a:pPr>
            <a:r>
              <a:rPr lang="en-US" sz="3600" dirty="0"/>
              <a:t>Up to 1MB per </a:t>
            </a:r>
            <a:r>
              <a:rPr lang="en-US" sz="3600" dirty="0" smtClean="0"/>
              <a:t>entity</a:t>
            </a:r>
            <a:endParaRPr lang="en-US" sz="3600" dirty="0"/>
          </a:p>
        </p:txBody>
      </p:sp>
    </p:spTree>
    <p:extLst>
      <p:ext uri="{BB962C8B-B14F-4D97-AF65-F5344CB8AC3E}">
        <p14:creationId xmlns:p14="http://schemas.microsoft.com/office/powerpoint/2010/main" val="2754919415"/>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ctr"/>
          <a:lstStyle/>
          <a:p>
            <a:pPr marL="0" indent="0">
              <a:lnSpc>
                <a:spcPct val="150000"/>
              </a:lnSpc>
              <a:spcBef>
                <a:spcPts val="1200"/>
              </a:spcBef>
              <a:buNone/>
            </a:pPr>
            <a:r>
              <a:rPr lang="en-US" sz="3600" spc="-100" dirty="0" err="1">
                <a:solidFill>
                  <a:schemeClr val="bg1">
                    <a:alpha val="99000"/>
                  </a:schemeClr>
                </a:solidFill>
                <a:ea typeface="Segoe UI" pitchFamily="34" charset="0"/>
                <a:cs typeface="Segoe UI" pitchFamily="34" charset="0"/>
              </a:rPr>
              <a:t>PartitionKey</a:t>
            </a:r>
            <a:r>
              <a:rPr lang="en-US" sz="3600" spc="-100" dirty="0">
                <a:solidFill>
                  <a:schemeClr val="bg1">
                    <a:alpha val="99000"/>
                  </a:schemeClr>
                </a:solidFill>
                <a:ea typeface="Segoe UI" pitchFamily="34" charset="0"/>
                <a:cs typeface="Segoe UI" pitchFamily="34" charset="0"/>
              </a:rPr>
              <a:t> &amp; </a:t>
            </a:r>
            <a:r>
              <a:rPr lang="en-US" sz="3600" spc="-100" dirty="0" err="1">
                <a:solidFill>
                  <a:schemeClr val="bg1">
                    <a:alpha val="99000"/>
                  </a:schemeClr>
                </a:solidFill>
                <a:ea typeface="Segoe UI" pitchFamily="34" charset="0"/>
                <a:cs typeface="Segoe UI" pitchFamily="34" charset="0"/>
              </a:rPr>
              <a:t>RowKey</a:t>
            </a:r>
            <a:r>
              <a:rPr lang="en-US" sz="3600" spc="-100" dirty="0">
                <a:solidFill>
                  <a:schemeClr val="bg1">
                    <a:alpha val="99000"/>
                  </a:schemeClr>
                </a:solidFill>
                <a:ea typeface="Segoe UI" pitchFamily="34" charset="0"/>
                <a:cs typeface="Segoe UI" pitchFamily="34" charset="0"/>
              </a:rPr>
              <a:t> are mandatory properties</a:t>
            </a:r>
          </a:p>
          <a:p>
            <a:pPr marL="0" indent="0">
              <a:lnSpc>
                <a:spcPct val="150000"/>
              </a:lnSpc>
              <a:spcBef>
                <a:spcPts val="1200"/>
              </a:spcBef>
              <a:buNone/>
            </a:pPr>
            <a:r>
              <a:rPr lang="en-US" sz="3600" spc="-100" dirty="0">
                <a:solidFill>
                  <a:schemeClr val="bg1">
                    <a:alpha val="99000"/>
                  </a:schemeClr>
                </a:solidFill>
                <a:ea typeface="Segoe UI" pitchFamily="34" charset="0"/>
                <a:cs typeface="Segoe UI" pitchFamily="34" charset="0"/>
              </a:rPr>
              <a:t>Composite key which uniquely identifies an entity</a:t>
            </a:r>
          </a:p>
          <a:p>
            <a:pPr marL="0" indent="0">
              <a:lnSpc>
                <a:spcPct val="150000"/>
              </a:lnSpc>
              <a:spcBef>
                <a:spcPts val="1200"/>
              </a:spcBef>
              <a:buNone/>
            </a:pPr>
            <a:r>
              <a:rPr lang="en-US" sz="3600" spc="-100" dirty="0">
                <a:solidFill>
                  <a:schemeClr val="bg1">
                    <a:alpha val="99000"/>
                  </a:schemeClr>
                </a:solidFill>
                <a:ea typeface="Segoe UI" pitchFamily="34" charset="0"/>
                <a:cs typeface="Segoe UI" pitchFamily="34" charset="0"/>
              </a:rPr>
              <a:t>They are the only indexed properties</a:t>
            </a:r>
          </a:p>
          <a:p>
            <a:pPr marL="0" indent="0">
              <a:lnSpc>
                <a:spcPct val="150000"/>
              </a:lnSpc>
              <a:spcBef>
                <a:spcPts val="1200"/>
              </a:spcBef>
              <a:buNone/>
            </a:pPr>
            <a:r>
              <a:rPr lang="en-US" sz="3600" spc="-100" dirty="0">
                <a:solidFill>
                  <a:schemeClr val="bg1">
                    <a:alpha val="99000"/>
                  </a:schemeClr>
                </a:solidFill>
                <a:ea typeface="Segoe UI" pitchFamily="34" charset="0"/>
                <a:cs typeface="Segoe UI" pitchFamily="34" charset="0"/>
              </a:rPr>
              <a:t>Defines the sort </a:t>
            </a:r>
            <a:r>
              <a:rPr lang="en-US" sz="3600" spc="-100" dirty="0" smtClean="0">
                <a:solidFill>
                  <a:schemeClr val="bg1">
                    <a:alpha val="99000"/>
                  </a:schemeClr>
                </a:solidFill>
                <a:ea typeface="Segoe UI" pitchFamily="34" charset="0"/>
                <a:cs typeface="Segoe UI" pitchFamily="34" charset="0"/>
              </a:rPr>
              <a:t>order</a:t>
            </a:r>
            <a:endParaRPr lang="en-US" sz="3600" dirty="0"/>
          </a:p>
        </p:txBody>
      </p:sp>
      <p:sp>
        <p:nvSpPr>
          <p:cNvPr id="2" name="Title 1"/>
          <p:cNvSpPr>
            <a:spLocks noGrp="1"/>
          </p:cNvSpPr>
          <p:nvPr>
            <p:ph type="title"/>
          </p:nvPr>
        </p:nvSpPr>
        <p:spPr>
          <a:prstGeom prst="rect">
            <a:avLst/>
          </a:prstGeom>
        </p:spPr>
        <p:txBody>
          <a:bodyPr/>
          <a:lstStyle/>
          <a:p>
            <a:r>
              <a:rPr lang="en-US" dirty="0"/>
              <a:t>Table Storage </a:t>
            </a:r>
            <a:r>
              <a:rPr lang="en-US" dirty="0" smtClean="0"/>
              <a:t>Details</a:t>
            </a:r>
            <a:endParaRPr lang="en-US" dirty="0"/>
          </a:p>
        </p:txBody>
      </p:sp>
      <p:sp>
        <p:nvSpPr>
          <p:cNvPr id="4" name="Text Placeholder 3"/>
          <p:cNvSpPr>
            <a:spLocks noGrp="1"/>
          </p:cNvSpPr>
          <p:nvPr>
            <p:ph type="body" sz="quarter" idx="11"/>
          </p:nvPr>
        </p:nvSpPr>
        <p:spPr/>
        <p:txBody>
          <a:bodyPr/>
          <a:lstStyle/>
          <a:p>
            <a:r>
              <a:rPr lang="en-US" dirty="0"/>
              <a:t>Entity Properties</a:t>
            </a:r>
          </a:p>
        </p:txBody>
      </p:sp>
    </p:spTree>
    <p:extLst>
      <p:ext uri="{BB962C8B-B14F-4D97-AF65-F5344CB8AC3E}">
        <p14:creationId xmlns:p14="http://schemas.microsoft.com/office/powerpoint/2010/main" val="3022732322"/>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Enter Entities into a </a:t>
            </a:r>
            <a:r>
              <a:rPr lang="en-US" dirty="0" smtClean="0"/>
              <a:t>table</a:t>
            </a:r>
            <a:endParaRPr lang="en-US" dirty="0"/>
          </a:p>
        </p:txBody>
      </p:sp>
    </p:spTree>
    <p:extLst>
      <p:ext uri="{BB962C8B-B14F-4D97-AF65-F5344CB8AC3E}">
        <p14:creationId xmlns:p14="http://schemas.microsoft.com/office/powerpoint/2010/main" val="131004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t"/>
          <a:lstStyle/>
          <a:p>
            <a:pPr marL="0" indent="0" defTabSz="888926">
              <a:lnSpc>
                <a:spcPct val="150000"/>
              </a:lnSpc>
              <a:spcBef>
                <a:spcPts val="1200"/>
              </a:spcBef>
              <a:buNone/>
            </a:pPr>
            <a:r>
              <a:rPr lang="en-US" sz="3600" b="1" spc="-100" dirty="0" smtClean="0">
                <a:solidFill>
                  <a:schemeClr val="bg1">
                    <a:alpha val="99000"/>
                  </a:schemeClr>
                </a:solidFill>
                <a:latin typeface="+mn-lt"/>
                <a:ea typeface="Segoe UI" pitchFamily="34" charset="0"/>
                <a:cs typeface="Segoe UI" pitchFamily="34" charset="0"/>
              </a:rPr>
              <a:t>Entity Group Transactions</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Atomic multiple CRUD in same partition in a single transaction</a:t>
            </a:r>
          </a:p>
        </p:txBody>
      </p:sp>
      <p:sp>
        <p:nvSpPr>
          <p:cNvPr id="2" name="Title 1"/>
          <p:cNvSpPr>
            <a:spLocks noGrp="1"/>
          </p:cNvSpPr>
          <p:nvPr>
            <p:ph type="title"/>
          </p:nvPr>
        </p:nvSpPr>
        <p:spPr>
          <a:prstGeom prst="rect">
            <a:avLst/>
          </a:prstGeom>
        </p:spPr>
        <p:txBody>
          <a:bodyPr/>
          <a:lstStyle/>
          <a:p>
            <a:r>
              <a:rPr lang="en-US" dirty="0"/>
              <a:t>Table Storage </a:t>
            </a:r>
            <a:r>
              <a:rPr lang="en-US" dirty="0" smtClean="0"/>
              <a:t>Details </a:t>
            </a:r>
            <a:endParaRPr lang="en-US" dirty="0">
              <a:solidFill>
                <a:schemeClr val="bg1"/>
              </a:solidFill>
            </a:endParaRPr>
          </a:p>
        </p:txBody>
      </p:sp>
      <p:sp>
        <p:nvSpPr>
          <p:cNvPr id="4" name="Text Placeholder 3"/>
          <p:cNvSpPr>
            <a:spLocks noGrp="1"/>
          </p:cNvSpPr>
          <p:nvPr>
            <p:ph type="body" sz="quarter" idx="11"/>
          </p:nvPr>
        </p:nvSpPr>
        <p:spPr/>
        <p:txBody>
          <a:bodyPr/>
          <a:lstStyle/>
          <a:p>
            <a:r>
              <a:rPr lang="en-US" dirty="0"/>
              <a:t>Purpose of the </a:t>
            </a:r>
            <a:r>
              <a:rPr lang="en-US" dirty="0" err="1"/>
              <a:t>PartitionKey</a:t>
            </a:r>
            <a:endParaRPr lang="en-US" dirty="0"/>
          </a:p>
        </p:txBody>
      </p:sp>
    </p:spTree>
    <p:extLst>
      <p:ext uri="{BB962C8B-B14F-4D97-AF65-F5344CB8AC3E}">
        <p14:creationId xmlns:p14="http://schemas.microsoft.com/office/powerpoint/2010/main" val="1030762368"/>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94212" y="339711"/>
            <a:ext cx="12201525" cy="812800"/>
          </a:xfrm>
          <a:prstGeom prst="rect">
            <a:avLst/>
          </a:prstGeom>
        </p:spPr>
        <p:txBody>
          <a:bodyPr/>
          <a:lstStyle/>
          <a:p>
            <a:r>
              <a:rPr lang="en-US" sz="3200" spc="-75" dirty="0">
                <a:solidFill>
                  <a:srgbClr val="505050"/>
                </a:solidFill>
                <a:latin typeface="Segoe UI Light"/>
                <a:cs typeface="Segoe UI Light"/>
              </a:rPr>
              <a:t>Microsoft Azure Data Services</a:t>
            </a:r>
          </a:p>
        </p:txBody>
      </p:sp>
      <p:sp>
        <p:nvSpPr>
          <p:cNvPr id="52" name="Rectangle 51"/>
          <p:cNvSpPr/>
          <p:nvPr/>
        </p:nvSpPr>
        <p:spPr bwMode="auto">
          <a:xfrm>
            <a:off x="39421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3" name="Rectangle 52"/>
          <p:cNvSpPr/>
          <p:nvPr/>
        </p:nvSpPr>
        <p:spPr bwMode="auto">
          <a:xfrm>
            <a:off x="270468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4" name="Rectangle 53"/>
          <p:cNvSpPr/>
          <p:nvPr/>
        </p:nvSpPr>
        <p:spPr bwMode="auto">
          <a:xfrm>
            <a:off x="501515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5" name="Rectangle 54"/>
          <p:cNvSpPr/>
          <p:nvPr/>
        </p:nvSpPr>
        <p:spPr bwMode="auto">
          <a:xfrm>
            <a:off x="731889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6" name="Rectangle 55"/>
          <p:cNvSpPr/>
          <p:nvPr/>
        </p:nvSpPr>
        <p:spPr bwMode="auto">
          <a:xfrm>
            <a:off x="9622634"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Rectangle 56"/>
          <p:cNvSpPr/>
          <p:nvPr/>
        </p:nvSpPr>
        <p:spPr bwMode="auto">
          <a:xfrm>
            <a:off x="2705367"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Database</a:t>
            </a:r>
          </a:p>
        </p:txBody>
      </p:sp>
      <p:sp>
        <p:nvSpPr>
          <p:cNvPr id="58" name="Rectangle 57"/>
          <p:cNvSpPr/>
          <p:nvPr/>
        </p:nvSpPr>
        <p:spPr bwMode="auto">
          <a:xfrm>
            <a:off x="7312848" y="1173801"/>
            <a:ext cx="2229472"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Tables</a:t>
            </a:r>
          </a:p>
        </p:txBody>
      </p:sp>
      <p:sp>
        <p:nvSpPr>
          <p:cNvPr id="59" name="Rectangle 58"/>
          <p:cNvSpPr/>
          <p:nvPr/>
        </p:nvSpPr>
        <p:spPr bwMode="auto">
          <a:xfrm>
            <a:off x="9623320"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Blobs</a:t>
            </a:r>
          </a:p>
        </p:txBody>
      </p:sp>
      <p:sp>
        <p:nvSpPr>
          <p:cNvPr id="60" name="Rectangle 59"/>
          <p:cNvSpPr/>
          <p:nvPr/>
        </p:nvSpPr>
        <p:spPr bwMode="auto">
          <a:xfrm>
            <a:off x="394213" y="1175222"/>
            <a:ext cx="2223430"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Server </a:t>
            </a:r>
            <a:br>
              <a:rPr lang="en-US" sz="2000" kern="0" dirty="0">
                <a:ln>
                  <a:solidFill>
                    <a:srgbClr val="FFFFFF">
                      <a:alpha val="0"/>
                    </a:srgbClr>
                  </a:solidFill>
                </a:ln>
                <a:solidFill>
                  <a:srgbClr val="FFFFFF"/>
                </a:solidFill>
                <a:latin typeface="Segoe UI Light"/>
              </a:rPr>
            </a:br>
            <a:r>
              <a:rPr lang="en-US" sz="2000" kern="0" dirty="0">
                <a:ln>
                  <a:solidFill>
                    <a:srgbClr val="FFFFFF">
                      <a:alpha val="0"/>
                    </a:srgbClr>
                  </a:solidFill>
                </a:ln>
                <a:solidFill>
                  <a:srgbClr val="FFFFFF"/>
                </a:solidFill>
                <a:latin typeface="Segoe UI Light"/>
              </a:rPr>
              <a:t>in a VM</a:t>
            </a:r>
          </a:p>
        </p:txBody>
      </p:sp>
      <p:sp>
        <p:nvSpPr>
          <p:cNvPr id="61" name="Rectangle 60"/>
          <p:cNvSpPr/>
          <p:nvPr/>
        </p:nvSpPr>
        <p:spPr bwMode="auto">
          <a:xfrm>
            <a:off x="5015838" y="1174528"/>
            <a:ext cx="2222743" cy="1074899"/>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r>
              <a:rPr lang="en-US" sz="1961" kern="0" dirty="0">
                <a:ln>
                  <a:solidFill>
                    <a:srgbClr val="FFFFFF">
                      <a:alpha val="0"/>
                    </a:srgbClr>
                  </a:solidFill>
                </a:ln>
                <a:solidFill>
                  <a:srgbClr val="FFFFFF"/>
                </a:solidFill>
                <a:latin typeface="Segoe UI Light"/>
              </a:rPr>
              <a:t>DocumentDB</a:t>
            </a:r>
          </a:p>
        </p:txBody>
      </p:sp>
      <p:graphicFrame>
        <p:nvGraphicFramePr>
          <p:cNvPr id="62" name="Table 61"/>
          <p:cNvGraphicFramePr>
            <a:graphicFrameLocks noGrp="1"/>
          </p:cNvGraphicFramePr>
          <p:nvPr>
            <p:extLst/>
          </p:nvPr>
        </p:nvGraphicFramePr>
        <p:xfrm>
          <a:off x="9025761" y="1785169"/>
          <a:ext cx="354880" cy="306190"/>
        </p:xfrm>
        <a:graphic>
          <a:graphicData uri="http://schemas.openxmlformats.org/drawingml/2006/table">
            <a:tbl>
              <a:tblPr firstRow="1" bandRow="1"/>
              <a:tblGrid>
                <a:gridCol w="70976">
                  <a:extLst>
                    <a:ext uri="{9D8B030D-6E8A-4147-A177-3AD203B41FA5}">
                      <a16:colId xmlns="" xmlns:a16="http://schemas.microsoft.com/office/drawing/2014/main" val="20000"/>
                    </a:ext>
                  </a:extLst>
                </a:gridCol>
                <a:gridCol w="70976">
                  <a:extLst>
                    <a:ext uri="{9D8B030D-6E8A-4147-A177-3AD203B41FA5}">
                      <a16:colId xmlns="" xmlns:a16="http://schemas.microsoft.com/office/drawing/2014/main" val="20001"/>
                    </a:ext>
                  </a:extLst>
                </a:gridCol>
                <a:gridCol w="70976">
                  <a:extLst>
                    <a:ext uri="{9D8B030D-6E8A-4147-A177-3AD203B41FA5}">
                      <a16:colId xmlns="" xmlns:a16="http://schemas.microsoft.com/office/drawing/2014/main" val="20002"/>
                    </a:ext>
                  </a:extLst>
                </a:gridCol>
                <a:gridCol w="70976">
                  <a:extLst>
                    <a:ext uri="{9D8B030D-6E8A-4147-A177-3AD203B41FA5}">
                      <a16:colId xmlns="" xmlns:a16="http://schemas.microsoft.com/office/drawing/2014/main" val="20003"/>
                    </a:ext>
                  </a:extLst>
                </a:gridCol>
                <a:gridCol w="70976">
                  <a:extLst>
                    <a:ext uri="{9D8B030D-6E8A-4147-A177-3AD203B41FA5}">
                      <a16:colId xmlns="" xmlns:a16="http://schemas.microsoft.com/office/drawing/2014/main" val="20004"/>
                    </a:ext>
                  </a:extLst>
                </a:gridCol>
              </a:tblGrid>
              <a:tr h="0">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 xmlns:a16="http://schemas.microsoft.com/office/drawing/2014/main" val="10000"/>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bl>
          </a:graphicData>
        </a:graphic>
      </p:graphicFrame>
      <p:pic>
        <p:nvPicPr>
          <p:cNvPr id="63" name="Picture 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8875" t="13653" r="7587" b="13715"/>
          <a:stretch/>
        </p:blipFill>
        <p:spPr bwMode="auto">
          <a:xfrm>
            <a:off x="11282893" y="1762004"/>
            <a:ext cx="497778" cy="35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6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902447" y="1775944"/>
            <a:ext cx="592739" cy="351740"/>
          </a:xfrm>
          <a:prstGeom prst="rect">
            <a:avLst/>
          </a:prstGeom>
        </p:spPr>
      </p:pic>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246658" y="1780482"/>
            <a:ext cx="569341" cy="342664"/>
          </a:xfrm>
          <a:prstGeom prst="rect">
            <a:avLst/>
          </a:prstGeom>
        </p:spPr>
      </p:pic>
      <p:grpSp>
        <p:nvGrpSpPr>
          <p:cNvPr id="66" name="Group 43"/>
          <p:cNvGrpSpPr/>
          <p:nvPr/>
        </p:nvGrpSpPr>
        <p:grpSpPr>
          <a:xfrm>
            <a:off x="6602551" y="1790675"/>
            <a:ext cx="445817" cy="299033"/>
            <a:chOff x="4374833" y="1810640"/>
            <a:chExt cx="1828800" cy="1426464"/>
          </a:xfrm>
        </p:grpSpPr>
        <p:sp>
          <p:nvSpPr>
            <p:cNvPr id="67" name="Rectangle 66"/>
            <p:cNvSpPr/>
            <p:nvPr/>
          </p:nvSpPr>
          <p:spPr bwMode="auto">
            <a:xfrm>
              <a:off x="5021379" y="1810640"/>
              <a:ext cx="535709" cy="365823"/>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8" name="Rectangle 67"/>
            <p:cNvSpPr/>
            <p:nvPr/>
          </p:nvSpPr>
          <p:spPr bwMode="auto">
            <a:xfrm>
              <a:off x="4374833"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9" name="Rectangle 68"/>
            <p:cNvSpPr/>
            <p:nvPr/>
          </p:nvSpPr>
          <p:spPr bwMode="auto">
            <a:xfrm>
              <a:off x="5764721"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0" name="Rectangle 69"/>
            <p:cNvSpPr/>
            <p:nvPr/>
          </p:nvSpPr>
          <p:spPr bwMode="auto">
            <a:xfrm>
              <a:off x="5301425"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1" name="Rectangle 70"/>
            <p:cNvSpPr/>
            <p:nvPr/>
          </p:nvSpPr>
          <p:spPr bwMode="auto">
            <a:xfrm>
              <a:off x="4838129"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2" name="Rectangle 71"/>
            <p:cNvSpPr/>
            <p:nvPr/>
          </p:nvSpPr>
          <p:spPr bwMode="auto">
            <a:xfrm>
              <a:off x="4594289"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3" name="Rectangle 72"/>
            <p:cNvSpPr/>
            <p:nvPr/>
          </p:nvSpPr>
          <p:spPr bwMode="auto">
            <a:xfrm>
              <a:off x="5520881"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74" name="Elbow Connector 73"/>
            <p:cNvCxnSpPr>
              <a:stCxn id="67" idx="2"/>
              <a:endCxn id="73" idx="0"/>
            </p:cNvCxnSpPr>
            <p:nvPr/>
          </p:nvCxnSpPr>
          <p:spPr>
            <a:xfrm rot="16200000" flipH="1">
              <a:off x="5403218" y="2062478"/>
              <a:ext cx="235326" cy="463295"/>
            </a:xfrm>
            <a:prstGeom prst="bentConnector3">
              <a:avLst/>
            </a:prstGeom>
            <a:noFill/>
            <a:ln w="9525" cap="flat" cmpd="sng" algn="ctr">
              <a:solidFill>
                <a:sysClr val="window" lastClr="FFFFFF"/>
              </a:solidFill>
              <a:prstDash val="solid"/>
              <a:miter lim="800000"/>
              <a:headEnd type="none"/>
              <a:tailEnd type="none"/>
            </a:ln>
            <a:effectLst/>
          </p:spPr>
        </p:cxnSp>
        <p:cxnSp>
          <p:nvCxnSpPr>
            <p:cNvPr id="75" name="Straight Connector 31"/>
            <p:cNvCxnSpPr>
              <a:stCxn id="67" idx="2"/>
              <a:endCxn id="72" idx="0"/>
            </p:cNvCxnSpPr>
            <p:nvPr/>
          </p:nvCxnSpPr>
          <p:spPr>
            <a:xfrm rot="5400000">
              <a:off x="4939923" y="2062478"/>
              <a:ext cx="235326" cy="463297"/>
            </a:xfrm>
            <a:prstGeom prst="bentConnector3">
              <a:avLst>
                <a:gd name="adj1" fmla="val 50000"/>
              </a:avLst>
            </a:prstGeom>
            <a:noFill/>
            <a:ln w="9525" cap="flat" cmpd="sng" algn="ctr">
              <a:solidFill>
                <a:sysClr val="window" lastClr="FFFFFF"/>
              </a:solidFill>
              <a:prstDash val="solid"/>
              <a:miter lim="800000"/>
              <a:headEnd type="none"/>
              <a:tailEnd type="none"/>
            </a:ln>
            <a:effectLst/>
          </p:spPr>
        </p:cxnSp>
        <p:cxnSp>
          <p:nvCxnSpPr>
            <p:cNvPr id="76" name="Elbow Connector 75"/>
            <p:cNvCxnSpPr>
              <a:stCxn id="73" idx="2"/>
              <a:endCxn id="69" idx="0"/>
            </p:cNvCxnSpPr>
            <p:nvPr/>
          </p:nvCxnSpPr>
          <p:spPr>
            <a:xfrm rot="16200000" flipH="1">
              <a:off x="575069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7" name="Elbow Connector 76"/>
            <p:cNvCxnSpPr>
              <a:stCxn id="73" idx="2"/>
              <a:endCxn id="70" idx="0"/>
            </p:cNvCxnSpPr>
            <p:nvPr/>
          </p:nvCxnSpPr>
          <p:spPr>
            <a:xfrm rot="5400000">
              <a:off x="5519042"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8" name="Elbow Connector 77"/>
            <p:cNvCxnSpPr>
              <a:stCxn id="72" idx="2"/>
              <a:endCxn id="71" idx="0"/>
            </p:cNvCxnSpPr>
            <p:nvPr/>
          </p:nvCxnSpPr>
          <p:spPr>
            <a:xfrm rot="16200000" flipH="1">
              <a:off x="4824098"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9" name="Elbow Connector 78"/>
            <p:cNvCxnSpPr>
              <a:stCxn id="72" idx="2"/>
              <a:endCxn id="68" idx="0"/>
            </p:cNvCxnSpPr>
            <p:nvPr/>
          </p:nvCxnSpPr>
          <p:spPr>
            <a:xfrm rot="5400000">
              <a:off x="459245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grpSp>
      <p:sp>
        <p:nvSpPr>
          <p:cNvPr id="80" name="Rectangle 79"/>
          <p:cNvSpPr/>
          <p:nvPr/>
        </p:nvSpPr>
        <p:spPr>
          <a:xfrm>
            <a:off x="5066310" y="2416978"/>
            <a:ext cx="6162344" cy="798567"/>
          </a:xfrm>
          <a:prstGeom prst="rect">
            <a:avLst/>
          </a:prstGeom>
        </p:spPr>
        <p:txBody>
          <a:bodyPr wrap="square">
            <a:spAutoFit/>
          </a:bodyPr>
          <a:lstStyle/>
          <a:p>
            <a:pPr defTabSz="913600" fontAlgn="base">
              <a:lnSpc>
                <a:spcPct val="125000"/>
              </a:lnSpc>
              <a:spcBef>
                <a:spcPct val="0"/>
              </a:spcBef>
              <a:spcAft>
                <a:spcPct val="0"/>
              </a:spcAft>
            </a:pPr>
            <a:r>
              <a:rPr lang="en-US" dirty="0">
                <a:solidFill>
                  <a:srgbClr val="5B9BD5"/>
                </a:solidFill>
                <a:latin typeface="Segoe UI Light"/>
              </a:rPr>
              <a:t>fully managed, scalable, queryable, schemafree JSON document database service for modern applications</a:t>
            </a:r>
          </a:p>
        </p:txBody>
      </p:sp>
      <p:sp>
        <p:nvSpPr>
          <p:cNvPr id="81" name="Isosceles Triangle 80"/>
          <p:cNvSpPr/>
          <p:nvPr/>
        </p:nvSpPr>
        <p:spPr bwMode="auto">
          <a:xfrm>
            <a:off x="5144810" y="2311265"/>
            <a:ext cx="238952" cy="114341"/>
          </a:xfrm>
          <a:prstGeom prs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2" name="Rectangle 81"/>
          <p:cNvSpPr/>
          <p:nvPr/>
        </p:nvSpPr>
        <p:spPr bwMode="auto">
          <a:xfrm>
            <a:off x="394841" y="3683826"/>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3" name="Rectangle 82"/>
          <p:cNvSpPr/>
          <p:nvPr/>
        </p:nvSpPr>
        <p:spPr bwMode="auto">
          <a:xfrm>
            <a:off x="394841" y="3217091"/>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4" name="Rectangle 83"/>
          <p:cNvSpPr/>
          <p:nvPr/>
        </p:nvSpPr>
        <p:spPr bwMode="auto">
          <a:xfrm>
            <a:off x="394839" y="2750355"/>
            <a:ext cx="4560803"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5" name="TextBox 84"/>
          <p:cNvSpPr txBox="1"/>
          <p:nvPr/>
        </p:nvSpPr>
        <p:spPr>
          <a:xfrm>
            <a:off x="288283" y="2637637"/>
            <a:ext cx="2437584" cy="543742"/>
          </a:xfrm>
          <a:prstGeom prst="rect">
            <a:avLst/>
          </a:prstGeom>
          <a:noFill/>
        </p:spPr>
        <p:txBody>
          <a:bodyPr wrap="none" lIns="179212" tIns="143371" rIns="179212" bIns="143371" rtlCol="0">
            <a:spAutoFit/>
          </a:bodyPr>
          <a:lstStyle/>
          <a:p>
            <a:pPr defTabSz="913917">
              <a:lnSpc>
                <a:spcPct val="90000"/>
              </a:lnSpc>
            </a:pPr>
            <a:r>
              <a:rPr lang="en-US" dirty="0">
                <a:gradFill>
                  <a:gsLst>
                    <a:gs pos="0">
                      <a:prstClr val="white"/>
                    </a:gs>
                    <a:gs pos="100000">
                      <a:prstClr val="white"/>
                    </a:gs>
                  </a:gsLst>
                  <a:lin ang="5400000" scaled="1"/>
                </a:gradFill>
                <a:latin typeface="Segoe UI Light"/>
              </a:rPr>
              <a:t>fully featured RDBMS</a:t>
            </a:r>
          </a:p>
        </p:txBody>
      </p:sp>
      <p:sp>
        <p:nvSpPr>
          <p:cNvPr id="86" name="TextBox 85"/>
          <p:cNvSpPr txBox="1"/>
          <p:nvPr/>
        </p:nvSpPr>
        <p:spPr>
          <a:xfrm>
            <a:off x="288281" y="3111801"/>
            <a:ext cx="2718070" cy="543742"/>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transactional processing</a:t>
            </a:r>
          </a:p>
        </p:txBody>
      </p:sp>
      <p:sp>
        <p:nvSpPr>
          <p:cNvPr id="87" name="TextBox 86"/>
          <p:cNvSpPr txBox="1"/>
          <p:nvPr/>
        </p:nvSpPr>
        <p:spPr>
          <a:xfrm>
            <a:off x="288281" y="3599292"/>
            <a:ext cx="1403556" cy="538841"/>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rich query </a:t>
            </a:r>
          </a:p>
        </p:txBody>
      </p:sp>
      <p:sp>
        <p:nvSpPr>
          <p:cNvPr id="88" name="Rectangle 87"/>
          <p:cNvSpPr/>
          <p:nvPr/>
        </p:nvSpPr>
        <p:spPr bwMode="auto">
          <a:xfrm>
            <a:off x="2705367" y="4617298"/>
            <a:ext cx="9140694"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9" name="Rectangle 88"/>
          <p:cNvSpPr/>
          <p:nvPr/>
        </p:nvSpPr>
        <p:spPr bwMode="auto">
          <a:xfrm>
            <a:off x="2705368" y="4150562"/>
            <a:ext cx="9140693"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0" name="TextBox 89"/>
          <p:cNvSpPr txBox="1"/>
          <p:nvPr/>
        </p:nvSpPr>
        <p:spPr>
          <a:xfrm>
            <a:off x="6560347" y="4063038"/>
            <a:ext cx="5285713"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managed as a service</a:t>
            </a:r>
          </a:p>
        </p:txBody>
      </p:sp>
      <p:sp>
        <p:nvSpPr>
          <p:cNvPr id="91" name="TextBox 90"/>
          <p:cNvSpPr txBox="1"/>
          <p:nvPr/>
        </p:nvSpPr>
        <p:spPr>
          <a:xfrm>
            <a:off x="8532826" y="4503648"/>
            <a:ext cx="331323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elastic scale</a:t>
            </a:r>
          </a:p>
        </p:txBody>
      </p:sp>
      <p:sp>
        <p:nvSpPr>
          <p:cNvPr id="92" name="Rectangle 91"/>
          <p:cNvSpPr/>
          <p:nvPr/>
        </p:nvSpPr>
        <p:spPr bwMode="auto">
          <a:xfrm>
            <a:off x="5015152" y="5550770"/>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3" name="Rectangle 92"/>
          <p:cNvSpPr/>
          <p:nvPr/>
        </p:nvSpPr>
        <p:spPr bwMode="auto">
          <a:xfrm>
            <a:off x="5015152" y="5084374"/>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4" name="TextBox 93"/>
          <p:cNvSpPr txBox="1"/>
          <p:nvPr/>
        </p:nvSpPr>
        <p:spPr>
          <a:xfrm>
            <a:off x="7094507" y="5467811"/>
            <a:ext cx="475155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internet accessible http/rest</a:t>
            </a:r>
          </a:p>
        </p:txBody>
      </p:sp>
      <p:sp>
        <p:nvSpPr>
          <p:cNvPr id="95" name="TextBox 94"/>
          <p:cNvSpPr txBox="1"/>
          <p:nvPr/>
        </p:nvSpPr>
        <p:spPr>
          <a:xfrm>
            <a:off x="7734489" y="4980801"/>
            <a:ext cx="4111565"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schema-free data model</a:t>
            </a:r>
          </a:p>
        </p:txBody>
      </p:sp>
      <p:sp>
        <p:nvSpPr>
          <p:cNvPr id="96" name="Rectangle 95"/>
          <p:cNvSpPr/>
          <p:nvPr/>
        </p:nvSpPr>
        <p:spPr bwMode="auto">
          <a:xfrm>
            <a:off x="7408044" y="6017507"/>
            <a:ext cx="4438019"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7" name="TextBox 96"/>
          <p:cNvSpPr txBox="1"/>
          <p:nvPr/>
        </p:nvSpPr>
        <p:spPr>
          <a:xfrm>
            <a:off x="8492252" y="5913932"/>
            <a:ext cx="3353802" cy="543742"/>
          </a:xfrm>
          <a:prstGeom prst="rect">
            <a:avLst/>
          </a:prstGeom>
          <a:noFill/>
        </p:spPr>
        <p:txBody>
          <a:bodyPr wrap="square" lIns="179212" tIns="143371" rIns="179212" bIns="143371" rtlCol="0">
            <a:spAutoFit/>
          </a:bodyPr>
          <a:lstStyle>
            <a:defPPr>
              <a:defRPr lang="en-US"/>
            </a:defPPr>
            <a:lvl1pPr>
              <a:lnSpc>
                <a:spcPct val="90000"/>
              </a:lnSpc>
              <a:defRPr>
                <a:solidFill>
                  <a:schemeClr val="bg2">
                    <a:lumMod val="75000"/>
                  </a:schemeClr>
                </a:solidFill>
              </a:defRPr>
            </a:lvl1pPr>
          </a:lstStyle>
          <a:p>
            <a:pPr algn="r" defTabSz="913917"/>
            <a:r>
              <a:rPr lang="en-US" dirty="0">
                <a:solidFill>
                  <a:prstClr val="white"/>
                </a:solidFill>
                <a:latin typeface="Segoe UI Light"/>
              </a:rPr>
              <a:t>arbitrary data formats</a:t>
            </a:r>
          </a:p>
        </p:txBody>
      </p:sp>
    </p:spTree>
    <p:extLst>
      <p:ext uri="{BB962C8B-B14F-4D97-AF65-F5344CB8AC3E}">
        <p14:creationId xmlns:p14="http://schemas.microsoft.com/office/powerpoint/2010/main" val="3382427690"/>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8072313" y="2208992"/>
            <a:ext cx="1549840" cy="1908524"/>
          </a:xfrm>
          <a:prstGeom prst="rect">
            <a:avLst/>
          </a:prstGeom>
          <a:solidFill>
            <a:srgbClr val="0F4329"/>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60" name="Rectangle 59"/>
          <p:cNvSpPr/>
          <p:nvPr/>
        </p:nvSpPr>
        <p:spPr bwMode="auto">
          <a:xfrm>
            <a:off x="8072313"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80" name="Rectangle 79"/>
          <p:cNvSpPr/>
          <p:nvPr/>
        </p:nvSpPr>
        <p:spPr bwMode="auto">
          <a:xfrm>
            <a:off x="6478175" y="4168401"/>
            <a:ext cx="1549840" cy="518916"/>
          </a:xfrm>
          <a:prstGeom prst="rect">
            <a:avLst/>
          </a:prstGeom>
          <a:solidFill>
            <a:schemeClr val="accent6">
              <a:lumMod val="75000"/>
            </a:schemeClr>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28" name="Rectangle 27"/>
          <p:cNvSpPr/>
          <p:nvPr/>
        </p:nvSpPr>
        <p:spPr bwMode="auto">
          <a:xfrm>
            <a:off x="6478175"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pPr>
            <a:r>
              <a:rPr lang="en-US" kern="0" dirty="0" err="1" smtClean="0">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6478175"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81" name="Rectangle 80"/>
          <p:cNvSpPr/>
          <p:nvPr/>
        </p:nvSpPr>
        <p:spPr bwMode="auto">
          <a:xfrm>
            <a:off x="8072313" y="0"/>
            <a:ext cx="1549840" cy="6858000"/>
          </a:xfrm>
          <a:prstGeom prst="rect">
            <a:avLst/>
          </a:prstGeom>
          <a:solidFill>
            <a:srgbClr val="008272">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8" tIns="60944" rIns="121888" bIns="60944" numCol="1" rtlCol="0" anchor="ctr" anchorCtr="0" compatLnSpc="1">
            <a:prstTxWarp prst="textNoShape">
              <a:avLst/>
            </a:prstTxWarp>
          </a:bodyPr>
          <a:lstStyle/>
          <a:p>
            <a:pPr algn="ctr" defTabSz="1218535" fontAlgn="base">
              <a:spcBef>
                <a:spcPct val="0"/>
              </a:spcBef>
              <a:spcAft>
                <a:spcPct val="0"/>
              </a:spcAft>
            </a:pPr>
            <a:endParaRPr lang="en-US" sz="2700">
              <a:gradFill>
                <a:gsLst>
                  <a:gs pos="0">
                    <a:srgbClr val="FFFFFF"/>
                  </a:gs>
                  <a:gs pos="100000">
                    <a:srgbClr val="FFFFFF"/>
                  </a:gs>
                </a:gsLst>
                <a:lin ang="5400000" scaled="0"/>
              </a:gradFill>
            </a:endParaRPr>
          </a:p>
        </p:txBody>
      </p:sp>
      <p:sp>
        <p:nvSpPr>
          <p:cNvPr id="64" name="Rectangle 63"/>
          <p:cNvSpPr/>
          <p:nvPr/>
        </p:nvSpPr>
        <p:spPr bwMode="auto">
          <a:xfrm>
            <a:off x="3291425" y="4168401"/>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121877" tIns="0" rIns="0" bIns="0" numCol="1" rtlCol="0" anchor="ctr" anchorCtr="1" compatLnSpc="1">
            <a:prstTxWarp prst="textNoShape">
              <a:avLst/>
            </a:prstTxWarp>
          </a:bodyPr>
          <a:lstStyle/>
          <a:p>
            <a:pPr algn="ctr" defTabSz="914209">
              <a:buSzPct val="90000"/>
              <a:defRPr/>
            </a:pPr>
            <a:r>
              <a:rPr lang="en-US" kern="0" dirty="0">
                <a:gradFill>
                  <a:gsLst>
                    <a:gs pos="85000">
                      <a:srgbClr val="FFFFFF"/>
                    </a:gs>
                    <a:gs pos="0">
                      <a:srgbClr val="FFFFFF"/>
                    </a:gs>
                  </a:gsLst>
                  <a:lin ang="5400000" scaled="0"/>
                </a:gradFill>
              </a:rPr>
              <a:t>Physical</a:t>
            </a:r>
          </a:p>
        </p:txBody>
      </p:sp>
      <p:sp>
        <p:nvSpPr>
          <p:cNvPr id="65" name="Rectangle 64"/>
          <p:cNvSpPr/>
          <p:nvPr/>
        </p:nvSpPr>
        <p:spPr bwMode="auto">
          <a:xfrm>
            <a:off x="3289904"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76" name="Rectangle 75"/>
          <p:cNvSpPr/>
          <p:nvPr/>
        </p:nvSpPr>
        <p:spPr bwMode="auto">
          <a:xfrm>
            <a:off x="4885561" y="4168399"/>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914209">
              <a:lnSpc>
                <a:spcPct val="90000"/>
              </a:lnSpc>
              <a:buSzPct val="90000"/>
              <a:defRPr/>
            </a:pPr>
            <a:r>
              <a:rPr lang="en-US" kern="0" dirty="0" smtClean="0">
                <a:gradFill>
                  <a:gsLst>
                    <a:gs pos="85000">
                      <a:srgbClr val="FFFFFF"/>
                    </a:gs>
                    <a:gs pos="0">
                      <a:srgbClr val="FFFFFF"/>
                    </a:gs>
                  </a:gsLst>
                  <a:lin ang="5400000" scaled="0"/>
                </a:gradFill>
              </a:rPr>
              <a:t>Virtual</a:t>
            </a:r>
            <a:endParaRPr lang="en-US" kern="0" dirty="0">
              <a:gradFill>
                <a:gsLst>
                  <a:gs pos="85000">
                    <a:srgbClr val="FFFFFF"/>
                  </a:gs>
                  <a:gs pos="0">
                    <a:srgbClr val="FFFFFF"/>
                  </a:gs>
                </a:gsLst>
                <a:lin ang="5400000" scaled="0"/>
              </a:gradFill>
            </a:endParaRPr>
          </a:p>
        </p:txBody>
      </p:sp>
      <p:sp>
        <p:nvSpPr>
          <p:cNvPr id="77" name="Rectangle 76"/>
          <p:cNvSpPr/>
          <p:nvPr/>
        </p:nvSpPr>
        <p:spPr bwMode="auto">
          <a:xfrm>
            <a:off x="4884040"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31" name="Freeform 6"/>
          <p:cNvSpPr>
            <a:spLocks noChangeAspect="1" noEditPoints="1"/>
          </p:cNvSpPr>
          <p:nvPr/>
        </p:nvSpPr>
        <p:spPr bwMode="auto">
          <a:xfrm>
            <a:off x="3727238" y="2719473"/>
            <a:ext cx="675171" cy="887563"/>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solidFill>
                <a:srgbClr val="343434"/>
              </a:solidFill>
            </a:endParaRPr>
          </a:p>
        </p:txBody>
      </p:sp>
      <p:sp>
        <p:nvSpPr>
          <p:cNvPr id="33" name="Freeform 17"/>
          <p:cNvSpPr>
            <a:spLocks noEditPoints="1"/>
          </p:cNvSpPr>
          <p:nvPr/>
        </p:nvSpPr>
        <p:spPr bwMode="auto">
          <a:xfrm>
            <a:off x="5225441" y="2725867"/>
            <a:ext cx="867039" cy="874773"/>
          </a:xfrm>
          <a:custGeom>
            <a:avLst/>
            <a:gdLst>
              <a:gd name="T0" fmla="*/ 57 w 293"/>
              <a:gd name="T1" fmla="*/ 195 h 296"/>
              <a:gd name="T2" fmla="*/ 112 w 293"/>
              <a:gd name="T3" fmla="*/ 187 h 296"/>
              <a:gd name="T4" fmla="*/ 229 w 293"/>
              <a:gd name="T5" fmla="*/ 213 h 296"/>
              <a:gd name="T6" fmla="*/ 44 w 293"/>
              <a:gd name="T7" fmla="*/ 120 h 296"/>
              <a:gd name="T8" fmla="*/ 61 w 293"/>
              <a:gd name="T9" fmla="*/ 101 h 296"/>
              <a:gd name="T10" fmla="*/ 44 w 293"/>
              <a:gd name="T11" fmla="*/ 217 h 296"/>
              <a:gd name="T12" fmla="*/ 52 w 293"/>
              <a:gd name="T13" fmla="*/ 236 h 296"/>
              <a:gd name="T14" fmla="*/ 183 w 293"/>
              <a:gd name="T15" fmla="*/ 236 h 296"/>
              <a:gd name="T16" fmla="*/ 223 w 293"/>
              <a:gd name="T17" fmla="*/ 244 h 296"/>
              <a:gd name="T18" fmla="*/ 229 w 293"/>
              <a:gd name="T19" fmla="*/ 179 h 296"/>
              <a:gd name="T20" fmla="*/ 223 w 293"/>
              <a:gd name="T21" fmla="*/ 143 h 296"/>
              <a:gd name="T22" fmla="*/ 32 w 293"/>
              <a:gd name="T23" fmla="*/ 139 h 296"/>
              <a:gd name="T24" fmla="*/ 56 w 293"/>
              <a:gd name="T25" fmla="*/ 142 h 296"/>
              <a:gd name="T26" fmla="*/ 179 w 293"/>
              <a:gd name="T27" fmla="*/ 150 h 296"/>
              <a:gd name="T28" fmla="*/ 57 w 293"/>
              <a:gd name="T29" fmla="*/ 60 h 296"/>
              <a:gd name="T30" fmla="*/ 112 w 293"/>
              <a:gd name="T31" fmla="*/ 52 h 296"/>
              <a:gd name="T32" fmla="*/ 261 w 293"/>
              <a:gd name="T33" fmla="*/ 194 h 296"/>
              <a:gd name="T34" fmla="*/ 277 w 293"/>
              <a:gd name="T35" fmla="*/ 147 h 296"/>
              <a:gd name="T36" fmla="*/ 246 w 293"/>
              <a:gd name="T37" fmla="*/ 279 h 296"/>
              <a:gd name="T38" fmla="*/ 261 w 293"/>
              <a:gd name="T39" fmla="*/ 254 h 296"/>
              <a:gd name="T40" fmla="*/ 223 w 293"/>
              <a:gd name="T41" fmla="*/ 87 h 296"/>
              <a:gd name="T42" fmla="*/ 253 w 293"/>
              <a:gd name="T43" fmla="*/ 254 h 296"/>
              <a:gd name="T44" fmla="*/ 79 w 293"/>
              <a:gd name="T45" fmla="*/ 272 h 296"/>
              <a:gd name="T46" fmla="*/ 43 w 293"/>
              <a:gd name="T47" fmla="*/ 23 h 296"/>
              <a:gd name="T48" fmla="*/ 226 w 293"/>
              <a:gd name="T49" fmla="*/ 109 h 296"/>
              <a:gd name="T50" fmla="*/ 4 w 293"/>
              <a:gd name="T51" fmla="*/ 96 h 296"/>
              <a:gd name="T52" fmla="*/ 61 w 293"/>
              <a:gd name="T53" fmla="*/ 4 h 296"/>
              <a:gd name="T54" fmla="*/ 4 w 293"/>
              <a:gd name="T55" fmla="*/ 24 h 296"/>
              <a:gd name="T56" fmla="*/ 69 w 293"/>
              <a:gd name="T57" fmla="*/ 0 h 296"/>
              <a:gd name="T58" fmla="*/ 0 w 293"/>
              <a:gd name="T59" fmla="*/ 56 h 296"/>
              <a:gd name="T60" fmla="*/ 4 w 293"/>
              <a:gd name="T61" fmla="*/ 42 h 296"/>
              <a:gd name="T62" fmla="*/ 4 w 293"/>
              <a:gd name="T63" fmla="*/ 72 h 296"/>
              <a:gd name="T64" fmla="*/ 109 w 293"/>
              <a:gd name="T65" fmla="*/ 0 h 296"/>
              <a:gd name="T66" fmla="*/ 259 w 293"/>
              <a:gd name="T67" fmla="*/ 61 h 296"/>
              <a:gd name="T68" fmla="*/ 274 w 293"/>
              <a:gd name="T69" fmla="*/ 89 h 296"/>
              <a:gd name="T70" fmla="*/ 243 w 293"/>
              <a:gd name="T71" fmla="*/ 33 h 296"/>
              <a:gd name="T72" fmla="*/ 205 w 293"/>
              <a:gd name="T73" fmla="*/ 4 h 296"/>
              <a:gd name="T74" fmla="*/ 172 w 293"/>
              <a:gd name="T75" fmla="*/ 0 h 296"/>
              <a:gd name="T76" fmla="*/ 210 w 293"/>
              <a:gd name="T77" fmla="*/ 11 h 296"/>
              <a:gd name="T78" fmla="*/ 291 w 293"/>
              <a:gd name="T79" fmla="*/ 142 h 296"/>
              <a:gd name="T80" fmla="*/ 234 w 293"/>
              <a:gd name="T81" fmla="*/ 292 h 296"/>
              <a:gd name="T82" fmla="*/ 218 w 293"/>
              <a:gd name="T83" fmla="*/ 292 h 296"/>
              <a:gd name="T84" fmla="*/ 171 w 293"/>
              <a:gd name="T85" fmla="*/ 292 h 296"/>
              <a:gd name="T86" fmla="*/ 203 w 293"/>
              <a:gd name="T87" fmla="*/ 292 h 296"/>
              <a:gd name="T88" fmla="*/ 281 w 293"/>
              <a:gd name="T89" fmla="*/ 284 h 296"/>
              <a:gd name="T90" fmla="*/ 293 w 293"/>
              <a:gd name="T91" fmla="*/ 175 h 296"/>
              <a:gd name="T92" fmla="*/ 282 w 293"/>
              <a:gd name="T93" fmla="*/ 120 h 296"/>
              <a:gd name="T94" fmla="*/ 283 w 293"/>
              <a:gd name="T95" fmla="*/ 276 h 296"/>
              <a:gd name="T96" fmla="*/ 288 w 293"/>
              <a:gd name="T97" fmla="*/ 262 h 296"/>
              <a:gd name="T98" fmla="*/ 289 w 293"/>
              <a:gd name="T99" fmla="*/ 246 h 296"/>
              <a:gd name="T100" fmla="*/ 4 w 293"/>
              <a:gd name="T101" fmla="*/ 215 h 296"/>
              <a:gd name="T102" fmla="*/ 4 w 293"/>
              <a:gd name="T103" fmla="*/ 247 h 296"/>
              <a:gd name="T104" fmla="*/ 4 w 293"/>
              <a:gd name="T105" fmla="*/ 183 h 296"/>
              <a:gd name="T106" fmla="*/ 4 w 293"/>
              <a:gd name="T107" fmla="*/ 104 h 296"/>
              <a:gd name="T108" fmla="*/ 4 w 293"/>
              <a:gd name="T109" fmla="*/ 151 h 296"/>
              <a:gd name="T110" fmla="*/ 51 w 293"/>
              <a:gd name="T111" fmla="*/ 296 h 296"/>
              <a:gd name="T112" fmla="*/ 67 w 293"/>
              <a:gd name="T113" fmla="*/ 296 h 296"/>
              <a:gd name="T114" fmla="*/ 20 w 293"/>
              <a:gd name="T115" fmla="*/ 290 h 296"/>
              <a:gd name="T116" fmla="*/ 43 w 293"/>
              <a:gd name="T117" fmla="*/ 29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3" h="296">
                <a:moveTo>
                  <a:pt x="187" y="172"/>
                </a:moveTo>
                <a:cubicBezTo>
                  <a:pt x="44" y="172"/>
                  <a:pt x="44" y="172"/>
                  <a:pt x="44" y="172"/>
                </a:cubicBezTo>
                <a:cubicBezTo>
                  <a:pt x="38" y="172"/>
                  <a:pt x="32" y="178"/>
                  <a:pt x="32" y="184"/>
                </a:cubicBezTo>
                <a:cubicBezTo>
                  <a:pt x="32" y="198"/>
                  <a:pt x="32" y="198"/>
                  <a:pt x="32" y="198"/>
                </a:cubicBezTo>
                <a:cubicBezTo>
                  <a:pt x="32" y="205"/>
                  <a:pt x="38" y="210"/>
                  <a:pt x="44" y="210"/>
                </a:cubicBezTo>
                <a:cubicBezTo>
                  <a:pt x="187" y="210"/>
                  <a:pt x="187" y="210"/>
                  <a:pt x="187" y="210"/>
                </a:cubicBezTo>
                <a:cubicBezTo>
                  <a:pt x="194" y="210"/>
                  <a:pt x="199" y="205"/>
                  <a:pt x="199" y="198"/>
                </a:cubicBezTo>
                <a:cubicBezTo>
                  <a:pt x="199" y="184"/>
                  <a:pt x="199" y="184"/>
                  <a:pt x="199" y="184"/>
                </a:cubicBezTo>
                <a:cubicBezTo>
                  <a:pt x="199" y="178"/>
                  <a:pt x="194" y="172"/>
                  <a:pt x="187" y="172"/>
                </a:cubicBezTo>
                <a:close/>
                <a:moveTo>
                  <a:pt x="57" y="195"/>
                </a:moveTo>
                <a:cubicBezTo>
                  <a:pt x="56" y="195"/>
                  <a:pt x="56" y="195"/>
                  <a:pt x="56" y="195"/>
                </a:cubicBezTo>
                <a:cubicBezTo>
                  <a:pt x="54" y="195"/>
                  <a:pt x="52" y="193"/>
                  <a:pt x="52" y="191"/>
                </a:cubicBezTo>
                <a:cubicBezTo>
                  <a:pt x="52" y="189"/>
                  <a:pt x="54" y="187"/>
                  <a:pt x="56" y="187"/>
                </a:cubicBezTo>
                <a:cubicBezTo>
                  <a:pt x="57" y="187"/>
                  <a:pt x="57" y="187"/>
                  <a:pt x="57" y="187"/>
                </a:cubicBezTo>
                <a:cubicBezTo>
                  <a:pt x="59" y="187"/>
                  <a:pt x="61" y="189"/>
                  <a:pt x="61" y="191"/>
                </a:cubicBezTo>
                <a:cubicBezTo>
                  <a:pt x="61" y="193"/>
                  <a:pt x="59" y="195"/>
                  <a:pt x="57" y="195"/>
                </a:cubicBezTo>
                <a:close/>
                <a:moveTo>
                  <a:pt x="179" y="195"/>
                </a:moveTo>
                <a:cubicBezTo>
                  <a:pt x="112" y="195"/>
                  <a:pt x="112" y="195"/>
                  <a:pt x="112" y="195"/>
                </a:cubicBezTo>
                <a:cubicBezTo>
                  <a:pt x="110" y="195"/>
                  <a:pt x="108" y="193"/>
                  <a:pt x="108" y="191"/>
                </a:cubicBezTo>
                <a:cubicBezTo>
                  <a:pt x="108" y="189"/>
                  <a:pt x="110" y="187"/>
                  <a:pt x="112" y="187"/>
                </a:cubicBezTo>
                <a:cubicBezTo>
                  <a:pt x="179" y="187"/>
                  <a:pt x="179" y="187"/>
                  <a:pt x="179" y="187"/>
                </a:cubicBezTo>
                <a:cubicBezTo>
                  <a:pt x="181" y="187"/>
                  <a:pt x="183" y="189"/>
                  <a:pt x="183" y="191"/>
                </a:cubicBezTo>
                <a:cubicBezTo>
                  <a:pt x="183" y="193"/>
                  <a:pt x="181" y="195"/>
                  <a:pt x="179" y="195"/>
                </a:cubicBezTo>
                <a:close/>
                <a:moveTo>
                  <a:pt x="241" y="218"/>
                </a:moveTo>
                <a:cubicBezTo>
                  <a:pt x="241" y="208"/>
                  <a:pt x="241" y="208"/>
                  <a:pt x="241" y="208"/>
                </a:cubicBezTo>
                <a:cubicBezTo>
                  <a:pt x="241" y="203"/>
                  <a:pt x="237" y="199"/>
                  <a:pt x="232" y="199"/>
                </a:cubicBezTo>
                <a:cubicBezTo>
                  <a:pt x="223" y="199"/>
                  <a:pt x="223" y="199"/>
                  <a:pt x="223" y="199"/>
                </a:cubicBezTo>
                <a:cubicBezTo>
                  <a:pt x="223" y="210"/>
                  <a:pt x="223" y="210"/>
                  <a:pt x="223" y="210"/>
                </a:cubicBezTo>
                <a:cubicBezTo>
                  <a:pt x="226" y="210"/>
                  <a:pt x="226" y="210"/>
                  <a:pt x="226" y="210"/>
                </a:cubicBezTo>
                <a:cubicBezTo>
                  <a:pt x="228" y="210"/>
                  <a:pt x="229" y="212"/>
                  <a:pt x="229" y="213"/>
                </a:cubicBezTo>
                <a:cubicBezTo>
                  <a:pt x="229" y="215"/>
                  <a:pt x="228" y="216"/>
                  <a:pt x="226" y="216"/>
                </a:cubicBezTo>
                <a:cubicBezTo>
                  <a:pt x="223" y="216"/>
                  <a:pt x="223" y="216"/>
                  <a:pt x="223" y="216"/>
                </a:cubicBezTo>
                <a:cubicBezTo>
                  <a:pt x="223" y="227"/>
                  <a:pt x="223" y="227"/>
                  <a:pt x="223" y="227"/>
                </a:cubicBezTo>
                <a:cubicBezTo>
                  <a:pt x="232" y="227"/>
                  <a:pt x="232" y="227"/>
                  <a:pt x="232" y="227"/>
                </a:cubicBezTo>
                <a:cubicBezTo>
                  <a:pt x="237" y="227"/>
                  <a:pt x="241" y="223"/>
                  <a:pt x="241" y="218"/>
                </a:cubicBezTo>
                <a:close/>
                <a:moveTo>
                  <a:pt x="187" y="82"/>
                </a:moveTo>
                <a:cubicBezTo>
                  <a:pt x="44" y="82"/>
                  <a:pt x="44" y="82"/>
                  <a:pt x="44" y="82"/>
                </a:cubicBezTo>
                <a:cubicBezTo>
                  <a:pt x="38" y="82"/>
                  <a:pt x="32" y="88"/>
                  <a:pt x="32" y="94"/>
                </a:cubicBezTo>
                <a:cubicBezTo>
                  <a:pt x="32" y="108"/>
                  <a:pt x="32" y="108"/>
                  <a:pt x="32" y="108"/>
                </a:cubicBezTo>
                <a:cubicBezTo>
                  <a:pt x="32" y="115"/>
                  <a:pt x="38" y="120"/>
                  <a:pt x="44" y="120"/>
                </a:cubicBezTo>
                <a:cubicBezTo>
                  <a:pt x="187" y="120"/>
                  <a:pt x="187" y="120"/>
                  <a:pt x="187" y="120"/>
                </a:cubicBezTo>
                <a:cubicBezTo>
                  <a:pt x="194" y="120"/>
                  <a:pt x="199" y="115"/>
                  <a:pt x="199" y="108"/>
                </a:cubicBezTo>
                <a:cubicBezTo>
                  <a:pt x="199" y="94"/>
                  <a:pt x="199" y="94"/>
                  <a:pt x="199" y="94"/>
                </a:cubicBezTo>
                <a:cubicBezTo>
                  <a:pt x="199" y="88"/>
                  <a:pt x="194" y="82"/>
                  <a:pt x="187" y="82"/>
                </a:cubicBezTo>
                <a:close/>
                <a:moveTo>
                  <a:pt x="57" y="105"/>
                </a:moveTo>
                <a:cubicBezTo>
                  <a:pt x="56" y="105"/>
                  <a:pt x="56" y="105"/>
                  <a:pt x="56" y="105"/>
                </a:cubicBezTo>
                <a:cubicBezTo>
                  <a:pt x="54" y="105"/>
                  <a:pt x="52" y="103"/>
                  <a:pt x="52" y="101"/>
                </a:cubicBezTo>
                <a:cubicBezTo>
                  <a:pt x="52" y="99"/>
                  <a:pt x="54" y="97"/>
                  <a:pt x="56" y="97"/>
                </a:cubicBezTo>
                <a:cubicBezTo>
                  <a:pt x="57" y="97"/>
                  <a:pt x="57" y="97"/>
                  <a:pt x="57" y="97"/>
                </a:cubicBezTo>
                <a:cubicBezTo>
                  <a:pt x="59" y="97"/>
                  <a:pt x="61" y="99"/>
                  <a:pt x="61" y="101"/>
                </a:cubicBezTo>
                <a:cubicBezTo>
                  <a:pt x="61" y="103"/>
                  <a:pt x="59" y="105"/>
                  <a:pt x="57" y="105"/>
                </a:cubicBezTo>
                <a:close/>
                <a:moveTo>
                  <a:pt x="179" y="105"/>
                </a:moveTo>
                <a:cubicBezTo>
                  <a:pt x="112" y="105"/>
                  <a:pt x="112" y="105"/>
                  <a:pt x="112" y="105"/>
                </a:cubicBezTo>
                <a:cubicBezTo>
                  <a:pt x="110" y="105"/>
                  <a:pt x="108" y="103"/>
                  <a:pt x="108" y="101"/>
                </a:cubicBezTo>
                <a:cubicBezTo>
                  <a:pt x="108" y="99"/>
                  <a:pt x="110" y="97"/>
                  <a:pt x="112" y="97"/>
                </a:cubicBezTo>
                <a:cubicBezTo>
                  <a:pt x="179" y="97"/>
                  <a:pt x="179" y="97"/>
                  <a:pt x="179" y="97"/>
                </a:cubicBezTo>
                <a:cubicBezTo>
                  <a:pt x="181" y="97"/>
                  <a:pt x="183" y="99"/>
                  <a:pt x="183" y="101"/>
                </a:cubicBezTo>
                <a:cubicBezTo>
                  <a:pt x="183" y="103"/>
                  <a:pt x="181" y="105"/>
                  <a:pt x="179" y="105"/>
                </a:cubicBezTo>
                <a:close/>
                <a:moveTo>
                  <a:pt x="187" y="217"/>
                </a:moveTo>
                <a:cubicBezTo>
                  <a:pt x="44" y="217"/>
                  <a:pt x="44" y="217"/>
                  <a:pt x="44" y="217"/>
                </a:cubicBezTo>
                <a:cubicBezTo>
                  <a:pt x="38" y="217"/>
                  <a:pt x="32" y="223"/>
                  <a:pt x="32" y="229"/>
                </a:cubicBezTo>
                <a:cubicBezTo>
                  <a:pt x="32" y="243"/>
                  <a:pt x="32" y="243"/>
                  <a:pt x="32" y="243"/>
                </a:cubicBezTo>
                <a:cubicBezTo>
                  <a:pt x="32" y="250"/>
                  <a:pt x="38" y="255"/>
                  <a:pt x="44" y="255"/>
                </a:cubicBezTo>
                <a:cubicBezTo>
                  <a:pt x="187" y="255"/>
                  <a:pt x="187" y="255"/>
                  <a:pt x="187" y="255"/>
                </a:cubicBezTo>
                <a:cubicBezTo>
                  <a:pt x="194" y="255"/>
                  <a:pt x="199" y="250"/>
                  <a:pt x="199" y="243"/>
                </a:cubicBezTo>
                <a:cubicBezTo>
                  <a:pt x="199" y="229"/>
                  <a:pt x="199" y="229"/>
                  <a:pt x="199" y="229"/>
                </a:cubicBezTo>
                <a:cubicBezTo>
                  <a:pt x="199" y="223"/>
                  <a:pt x="194" y="217"/>
                  <a:pt x="187" y="217"/>
                </a:cubicBezTo>
                <a:close/>
                <a:moveTo>
                  <a:pt x="57" y="240"/>
                </a:moveTo>
                <a:cubicBezTo>
                  <a:pt x="56" y="240"/>
                  <a:pt x="56" y="240"/>
                  <a:pt x="56" y="240"/>
                </a:cubicBezTo>
                <a:cubicBezTo>
                  <a:pt x="54" y="240"/>
                  <a:pt x="52" y="238"/>
                  <a:pt x="52" y="236"/>
                </a:cubicBezTo>
                <a:cubicBezTo>
                  <a:pt x="52" y="234"/>
                  <a:pt x="54" y="232"/>
                  <a:pt x="56" y="232"/>
                </a:cubicBezTo>
                <a:cubicBezTo>
                  <a:pt x="57" y="232"/>
                  <a:pt x="57" y="232"/>
                  <a:pt x="57" y="232"/>
                </a:cubicBezTo>
                <a:cubicBezTo>
                  <a:pt x="59" y="232"/>
                  <a:pt x="61" y="234"/>
                  <a:pt x="61" y="236"/>
                </a:cubicBezTo>
                <a:cubicBezTo>
                  <a:pt x="61" y="238"/>
                  <a:pt x="59" y="240"/>
                  <a:pt x="57" y="240"/>
                </a:cubicBezTo>
                <a:close/>
                <a:moveTo>
                  <a:pt x="179" y="240"/>
                </a:moveTo>
                <a:cubicBezTo>
                  <a:pt x="112" y="240"/>
                  <a:pt x="112" y="240"/>
                  <a:pt x="112" y="240"/>
                </a:cubicBezTo>
                <a:cubicBezTo>
                  <a:pt x="110" y="240"/>
                  <a:pt x="108" y="238"/>
                  <a:pt x="108" y="236"/>
                </a:cubicBezTo>
                <a:cubicBezTo>
                  <a:pt x="108" y="234"/>
                  <a:pt x="110" y="232"/>
                  <a:pt x="112" y="232"/>
                </a:cubicBezTo>
                <a:cubicBezTo>
                  <a:pt x="179" y="232"/>
                  <a:pt x="179" y="232"/>
                  <a:pt x="179" y="232"/>
                </a:cubicBezTo>
                <a:cubicBezTo>
                  <a:pt x="181" y="232"/>
                  <a:pt x="183" y="234"/>
                  <a:pt x="183" y="236"/>
                </a:cubicBezTo>
                <a:cubicBezTo>
                  <a:pt x="183" y="238"/>
                  <a:pt x="181" y="240"/>
                  <a:pt x="179" y="240"/>
                </a:cubicBezTo>
                <a:close/>
                <a:moveTo>
                  <a:pt x="226" y="250"/>
                </a:moveTo>
                <a:cubicBezTo>
                  <a:pt x="223" y="250"/>
                  <a:pt x="223" y="250"/>
                  <a:pt x="223" y="250"/>
                </a:cubicBezTo>
                <a:cubicBezTo>
                  <a:pt x="222" y="254"/>
                  <a:pt x="221" y="258"/>
                  <a:pt x="219" y="261"/>
                </a:cubicBezTo>
                <a:cubicBezTo>
                  <a:pt x="232" y="261"/>
                  <a:pt x="232" y="261"/>
                  <a:pt x="232" y="261"/>
                </a:cubicBezTo>
                <a:cubicBezTo>
                  <a:pt x="237" y="261"/>
                  <a:pt x="241" y="257"/>
                  <a:pt x="241" y="252"/>
                </a:cubicBezTo>
                <a:cubicBezTo>
                  <a:pt x="241" y="242"/>
                  <a:pt x="241" y="242"/>
                  <a:pt x="241" y="242"/>
                </a:cubicBezTo>
                <a:cubicBezTo>
                  <a:pt x="241" y="237"/>
                  <a:pt x="237" y="233"/>
                  <a:pt x="232" y="233"/>
                </a:cubicBezTo>
                <a:cubicBezTo>
                  <a:pt x="223" y="233"/>
                  <a:pt x="223" y="233"/>
                  <a:pt x="223" y="233"/>
                </a:cubicBezTo>
                <a:cubicBezTo>
                  <a:pt x="223" y="244"/>
                  <a:pt x="223" y="244"/>
                  <a:pt x="223" y="244"/>
                </a:cubicBezTo>
                <a:cubicBezTo>
                  <a:pt x="226" y="244"/>
                  <a:pt x="226" y="244"/>
                  <a:pt x="226" y="244"/>
                </a:cubicBezTo>
                <a:cubicBezTo>
                  <a:pt x="228" y="244"/>
                  <a:pt x="229" y="245"/>
                  <a:pt x="229" y="247"/>
                </a:cubicBezTo>
                <a:cubicBezTo>
                  <a:pt x="229" y="249"/>
                  <a:pt x="228" y="250"/>
                  <a:pt x="226" y="250"/>
                </a:cubicBezTo>
                <a:close/>
                <a:moveTo>
                  <a:pt x="241" y="185"/>
                </a:moveTo>
                <a:cubicBezTo>
                  <a:pt x="241" y="174"/>
                  <a:pt x="241" y="174"/>
                  <a:pt x="241" y="174"/>
                </a:cubicBezTo>
                <a:cubicBezTo>
                  <a:pt x="241" y="169"/>
                  <a:pt x="237" y="165"/>
                  <a:pt x="232" y="165"/>
                </a:cubicBezTo>
                <a:cubicBezTo>
                  <a:pt x="223" y="165"/>
                  <a:pt x="223" y="165"/>
                  <a:pt x="223" y="165"/>
                </a:cubicBezTo>
                <a:cubicBezTo>
                  <a:pt x="223" y="176"/>
                  <a:pt x="223" y="176"/>
                  <a:pt x="223" y="176"/>
                </a:cubicBezTo>
                <a:cubicBezTo>
                  <a:pt x="226" y="176"/>
                  <a:pt x="226" y="176"/>
                  <a:pt x="226" y="176"/>
                </a:cubicBezTo>
                <a:cubicBezTo>
                  <a:pt x="228" y="176"/>
                  <a:pt x="229" y="178"/>
                  <a:pt x="229" y="179"/>
                </a:cubicBezTo>
                <a:cubicBezTo>
                  <a:pt x="229" y="181"/>
                  <a:pt x="228" y="182"/>
                  <a:pt x="226" y="182"/>
                </a:cubicBezTo>
                <a:cubicBezTo>
                  <a:pt x="223" y="182"/>
                  <a:pt x="223" y="182"/>
                  <a:pt x="223" y="182"/>
                </a:cubicBezTo>
                <a:cubicBezTo>
                  <a:pt x="223" y="194"/>
                  <a:pt x="223" y="194"/>
                  <a:pt x="223" y="194"/>
                </a:cubicBezTo>
                <a:cubicBezTo>
                  <a:pt x="232" y="194"/>
                  <a:pt x="232" y="194"/>
                  <a:pt x="232" y="194"/>
                </a:cubicBezTo>
                <a:cubicBezTo>
                  <a:pt x="237" y="194"/>
                  <a:pt x="241" y="190"/>
                  <a:pt x="241" y="185"/>
                </a:cubicBezTo>
                <a:close/>
                <a:moveTo>
                  <a:pt x="241" y="151"/>
                </a:moveTo>
                <a:cubicBezTo>
                  <a:pt x="241" y="141"/>
                  <a:pt x="241" y="141"/>
                  <a:pt x="241" y="141"/>
                </a:cubicBezTo>
                <a:cubicBezTo>
                  <a:pt x="241" y="136"/>
                  <a:pt x="237" y="132"/>
                  <a:pt x="232" y="132"/>
                </a:cubicBezTo>
                <a:cubicBezTo>
                  <a:pt x="223" y="132"/>
                  <a:pt x="223" y="132"/>
                  <a:pt x="223" y="132"/>
                </a:cubicBezTo>
                <a:cubicBezTo>
                  <a:pt x="223" y="143"/>
                  <a:pt x="223" y="143"/>
                  <a:pt x="223" y="143"/>
                </a:cubicBezTo>
                <a:cubicBezTo>
                  <a:pt x="226" y="143"/>
                  <a:pt x="226" y="143"/>
                  <a:pt x="226" y="143"/>
                </a:cubicBezTo>
                <a:cubicBezTo>
                  <a:pt x="228" y="143"/>
                  <a:pt x="229" y="144"/>
                  <a:pt x="229" y="146"/>
                </a:cubicBezTo>
                <a:cubicBezTo>
                  <a:pt x="229" y="147"/>
                  <a:pt x="228" y="149"/>
                  <a:pt x="226" y="149"/>
                </a:cubicBezTo>
                <a:cubicBezTo>
                  <a:pt x="223" y="149"/>
                  <a:pt x="223" y="149"/>
                  <a:pt x="223" y="149"/>
                </a:cubicBezTo>
                <a:cubicBezTo>
                  <a:pt x="223" y="160"/>
                  <a:pt x="223" y="160"/>
                  <a:pt x="223" y="160"/>
                </a:cubicBezTo>
                <a:cubicBezTo>
                  <a:pt x="232" y="160"/>
                  <a:pt x="232" y="160"/>
                  <a:pt x="232" y="160"/>
                </a:cubicBezTo>
                <a:cubicBezTo>
                  <a:pt x="237" y="160"/>
                  <a:pt x="241" y="156"/>
                  <a:pt x="241" y="151"/>
                </a:cubicBezTo>
                <a:close/>
                <a:moveTo>
                  <a:pt x="187" y="127"/>
                </a:moveTo>
                <a:cubicBezTo>
                  <a:pt x="44" y="127"/>
                  <a:pt x="44" y="127"/>
                  <a:pt x="44" y="127"/>
                </a:cubicBezTo>
                <a:cubicBezTo>
                  <a:pt x="38" y="127"/>
                  <a:pt x="32" y="133"/>
                  <a:pt x="32" y="139"/>
                </a:cubicBezTo>
                <a:cubicBezTo>
                  <a:pt x="32" y="153"/>
                  <a:pt x="32" y="153"/>
                  <a:pt x="32" y="153"/>
                </a:cubicBezTo>
                <a:cubicBezTo>
                  <a:pt x="32" y="160"/>
                  <a:pt x="38" y="165"/>
                  <a:pt x="44" y="165"/>
                </a:cubicBezTo>
                <a:cubicBezTo>
                  <a:pt x="187" y="165"/>
                  <a:pt x="187" y="165"/>
                  <a:pt x="187" y="165"/>
                </a:cubicBezTo>
                <a:cubicBezTo>
                  <a:pt x="194" y="165"/>
                  <a:pt x="199" y="160"/>
                  <a:pt x="199" y="153"/>
                </a:cubicBezTo>
                <a:cubicBezTo>
                  <a:pt x="199" y="139"/>
                  <a:pt x="199" y="139"/>
                  <a:pt x="199" y="139"/>
                </a:cubicBezTo>
                <a:cubicBezTo>
                  <a:pt x="199" y="133"/>
                  <a:pt x="194" y="127"/>
                  <a:pt x="187" y="127"/>
                </a:cubicBezTo>
                <a:close/>
                <a:moveTo>
                  <a:pt x="57" y="150"/>
                </a:moveTo>
                <a:cubicBezTo>
                  <a:pt x="56" y="150"/>
                  <a:pt x="56" y="150"/>
                  <a:pt x="56" y="150"/>
                </a:cubicBezTo>
                <a:cubicBezTo>
                  <a:pt x="54" y="150"/>
                  <a:pt x="52" y="148"/>
                  <a:pt x="52" y="146"/>
                </a:cubicBezTo>
                <a:cubicBezTo>
                  <a:pt x="52" y="144"/>
                  <a:pt x="54" y="142"/>
                  <a:pt x="56" y="142"/>
                </a:cubicBezTo>
                <a:cubicBezTo>
                  <a:pt x="57" y="142"/>
                  <a:pt x="57" y="142"/>
                  <a:pt x="57" y="142"/>
                </a:cubicBezTo>
                <a:cubicBezTo>
                  <a:pt x="59" y="142"/>
                  <a:pt x="61" y="144"/>
                  <a:pt x="61" y="146"/>
                </a:cubicBezTo>
                <a:cubicBezTo>
                  <a:pt x="61" y="148"/>
                  <a:pt x="59" y="150"/>
                  <a:pt x="57" y="150"/>
                </a:cubicBezTo>
                <a:close/>
                <a:moveTo>
                  <a:pt x="179" y="150"/>
                </a:moveTo>
                <a:cubicBezTo>
                  <a:pt x="112" y="150"/>
                  <a:pt x="112" y="150"/>
                  <a:pt x="112" y="150"/>
                </a:cubicBezTo>
                <a:cubicBezTo>
                  <a:pt x="110" y="150"/>
                  <a:pt x="108" y="148"/>
                  <a:pt x="108" y="146"/>
                </a:cubicBezTo>
                <a:cubicBezTo>
                  <a:pt x="108" y="144"/>
                  <a:pt x="110" y="142"/>
                  <a:pt x="112" y="142"/>
                </a:cubicBezTo>
                <a:cubicBezTo>
                  <a:pt x="179" y="142"/>
                  <a:pt x="179" y="142"/>
                  <a:pt x="179" y="142"/>
                </a:cubicBezTo>
                <a:cubicBezTo>
                  <a:pt x="181" y="142"/>
                  <a:pt x="183" y="144"/>
                  <a:pt x="183" y="146"/>
                </a:cubicBezTo>
                <a:cubicBezTo>
                  <a:pt x="183" y="148"/>
                  <a:pt x="181" y="150"/>
                  <a:pt x="179" y="150"/>
                </a:cubicBezTo>
                <a:close/>
                <a:moveTo>
                  <a:pt x="187" y="37"/>
                </a:moveTo>
                <a:cubicBezTo>
                  <a:pt x="44" y="37"/>
                  <a:pt x="44" y="37"/>
                  <a:pt x="44" y="37"/>
                </a:cubicBezTo>
                <a:cubicBezTo>
                  <a:pt x="38" y="37"/>
                  <a:pt x="32" y="43"/>
                  <a:pt x="32" y="49"/>
                </a:cubicBezTo>
                <a:cubicBezTo>
                  <a:pt x="32" y="63"/>
                  <a:pt x="32" y="63"/>
                  <a:pt x="32" y="63"/>
                </a:cubicBezTo>
                <a:cubicBezTo>
                  <a:pt x="32" y="70"/>
                  <a:pt x="38" y="75"/>
                  <a:pt x="44" y="75"/>
                </a:cubicBezTo>
                <a:cubicBezTo>
                  <a:pt x="187" y="75"/>
                  <a:pt x="187" y="75"/>
                  <a:pt x="187" y="75"/>
                </a:cubicBezTo>
                <a:cubicBezTo>
                  <a:pt x="194" y="75"/>
                  <a:pt x="199" y="70"/>
                  <a:pt x="199" y="63"/>
                </a:cubicBezTo>
                <a:cubicBezTo>
                  <a:pt x="199" y="49"/>
                  <a:pt x="199" y="49"/>
                  <a:pt x="199" y="49"/>
                </a:cubicBezTo>
                <a:cubicBezTo>
                  <a:pt x="199" y="43"/>
                  <a:pt x="194" y="37"/>
                  <a:pt x="187" y="37"/>
                </a:cubicBezTo>
                <a:close/>
                <a:moveTo>
                  <a:pt x="57" y="60"/>
                </a:moveTo>
                <a:cubicBezTo>
                  <a:pt x="56" y="60"/>
                  <a:pt x="56" y="60"/>
                  <a:pt x="56" y="60"/>
                </a:cubicBezTo>
                <a:cubicBezTo>
                  <a:pt x="54" y="60"/>
                  <a:pt x="52" y="58"/>
                  <a:pt x="52" y="56"/>
                </a:cubicBezTo>
                <a:cubicBezTo>
                  <a:pt x="52" y="54"/>
                  <a:pt x="54" y="52"/>
                  <a:pt x="56" y="52"/>
                </a:cubicBezTo>
                <a:cubicBezTo>
                  <a:pt x="57" y="52"/>
                  <a:pt x="57" y="52"/>
                  <a:pt x="57" y="52"/>
                </a:cubicBezTo>
                <a:cubicBezTo>
                  <a:pt x="59" y="52"/>
                  <a:pt x="61" y="54"/>
                  <a:pt x="61" y="56"/>
                </a:cubicBezTo>
                <a:cubicBezTo>
                  <a:pt x="61" y="58"/>
                  <a:pt x="59" y="60"/>
                  <a:pt x="57" y="60"/>
                </a:cubicBezTo>
                <a:close/>
                <a:moveTo>
                  <a:pt x="179" y="60"/>
                </a:moveTo>
                <a:cubicBezTo>
                  <a:pt x="112" y="60"/>
                  <a:pt x="112" y="60"/>
                  <a:pt x="112" y="60"/>
                </a:cubicBezTo>
                <a:cubicBezTo>
                  <a:pt x="110" y="60"/>
                  <a:pt x="108" y="58"/>
                  <a:pt x="108" y="56"/>
                </a:cubicBezTo>
                <a:cubicBezTo>
                  <a:pt x="108" y="54"/>
                  <a:pt x="110" y="52"/>
                  <a:pt x="112" y="52"/>
                </a:cubicBezTo>
                <a:cubicBezTo>
                  <a:pt x="179" y="52"/>
                  <a:pt x="179" y="52"/>
                  <a:pt x="179" y="52"/>
                </a:cubicBezTo>
                <a:cubicBezTo>
                  <a:pt x="181" y="52"/>
                  <a:pt x="183" y="54"/>
                  <a:pt x="183" y="56"/>
                </a:cubicBezTo>
                <a:cubicBezTo>
                  <a:pt x="183" y="58"/>
                  <a:pt x="181" y="60"/>
                  <a:pt x="179" y="60"/>
                </a:cubicBezTo>
                <a:close/>
                <a:moveTo>
                  <a:pt x="268" y="175"/>
                </a:moveTo>
                <a:cubicBezTo>
                  <a:pt x="268" y="172"/>
                  <a:pt x="265" y="169"/>
                  <a:pt x="261" y="169"/>
                </a:cubicBezTo>
                <a:cubicBezTo>
                  <a:pt x="261" y="190"/>
                  <a:pt x="261" y="190"/>
                  <a:pt x="261" y="190"/>
                </a:cubicBezTo>
                <a:cubicBezTo>
                  <a:pt x="265" y="189"/>
                  <a:pt x="268" y="187"/>
                  <a:pt x="268" y="183"/>
                </a:cubicBezTo>
                <a:lnTo>
                  <a:pt x="268" y="175"/>
                </a:lnTo>
                <a:close/>
                <a:moveTo>
                  <a:pt x="268" y="201"/>
                </a:moveTo>
                <a:cubicBezTo>
                  <a:pt x="268" y="197"/>
                  <a:pt x="265" y="194"/>
                  <a:pt x="261" y="194"/>
                </a:cubicBezTo>
                <a:cubicBezTo>
                  <a:pt x="261" y="215"/>
                  <a:pt x="261" y="215"/>
                  <a:pt x="261" y="215"/>
                </a:cubicBezTo>
                <a:cubicBezTo>
                  <a:pt x="265" y="215"/>
                  <a:pt x="268" y="212"/>
                  <a:pt x="268" y="208"/>
                </a:cubicBezTo>
                <a:lnTo>
                  <a:pt x="268" y="201"/>
                </a:lnTo>
                <a:close/>
                <a:moveTo>
                  <a:pt x="268" y="150"/>
                </a:moveTo>
                <a:cubicBezTo>
                  <a:pt x="268" y="146"/>
                  <a:pt x="265" y="143"/>
                  <a:pt x="261" y="143"/>
                </a:cubicBezTo>
                <a:cubicBezTo>
                  <a:pt x="261" y="164"/>
                  <a:pt x="261" y="164"/>
                  <a:pt x="261" y="164"/>
                </a:cubicBezTo>
                <a:cubicBezTo>
                  <a:pt x="265" y="164"/>
                  <a:pt x="268" y="161"/>
                  <a:pt x="268" y="158"/>
                </a:cubicBezTo>
                <a:lnTo>
                  <a:pt x="268" y="150"/>
                </a:lnTo>
                <a:close/>
                <a:moveTo>
                  <a:pt x="277" y="260"/>
                </a:moveTo>
                <a:cubicBezTo>
                  <a:pt x="277" y="147"/>
                  <a:pt x="277" y="147"/>
                  <a:pt x="277" y="147"/>
                </a:cubicBezTo>
                <a:cubicBezTo>
                  <a:pt x="277" y="139"/>
                  <a:pt x="270" y="132"/>
                  <a:pt x="261" y="132"/>
                </a:cubicBezTo>
                <a:cubicBezTo>
                  <a:pt x="261" y="132"/>
                  <a:pt x="261" y="132"/>
                  <a:pt x="261" y="132"/>
                </a:cubicBezTo>
                <a:cubicBezTo>
                  <a:pt x="261" y="135"/>
                  <a:pt x="261" y="135"/>
                  <a:pt x="261" y="135"/>
                </a:cubicBezTo>
                <a:cubicBezTo>
                  <a:pt x="261" y="135"/>
                  <a:pt x="261" y="135"/>
                  <a:pt x="261" y="135"/>
                </a:cubicBezTo>
                <a:cubicBezTo>
                  <a:pt x="268" y="135"/>
                  <a:pt x="273" y="141"/>
                  <a:pt x="273" y="147"/>
                </a:cubicBezTo>
                <a:cubicBezTo>
                  <a:pt x="273" y="260"/>
                  <a:pt x="273" y="260"/>
                  <a:pt x="273" y="260"/>
                </a:cubicBezTo>
                <a:cubicBezTo>
                  <a:pt x="273" y="267"/>
                  <a:pt x="268" y="272"/>
                  <a:pt x="261" y="272"/>
                </a:cubicBezTo>
                <a:cubicBezTo>
                  <a:pt x="254" y="272"/>
                  <a:pt x="254" y="272"/>
                  <a:pt x="254" y="272"/>
                </a:cubicBezTo>
                <a:cubicBezTo>
                  <a:pt x="252" y="275"/>
                  <a:pt x="249" y="277"/>
                  <a:pt x="246" y="279"/>
                </a:cubicBezTo>
                <a:cubicBezTo>
                  <a:pt x="246" y="279"/>
                  <a:pt x="246" y="279"/>
                  <a:pt x="246" y="279"/>
                </a:cubicBezTo>
                <a:cubicBezTo>
                  <a:pt x="264" y="279"/>
                  <a:pt x="264" y="279"/>
                  <a:pt x="264" y="279"/>
                </a:cubicBezTo>
                <a:cubicBezTo>
                  <a:pt x="267" y="274"/>
                  <a:pt x="267" y="274"/>
                  <a:pt x="267" y="274"/>
                </a:cubicBezTo>
                <a:cubicBezTo>
                  <a:pt x="273" y="272"/>
                  <a:pt x="277" y="267"/>
                  <a:pt x="277" y="260"/>
                </a:cubicBezTo>
                <a:close/>
                <a:moveTo>
                  <a:pt x="268" y="226"/>
                </a:moveTo>
                <a:cubicBezTo>
                  <a:pt x="268" y="222"/>
                  <a:pt x="265" y="219"/>
                  <a:pt x="261" y="219"/>
                </a:cubicBezTo>
                <a:cubicBezTo>
                  <a:pt x="261" y="240"/>
                  <a:pt x="261" y="240"/>
                  <a:pt x="261" y="240"/>
                </a:cubicBezTo>
                <a:cubicBezTo>
                  <a:pt x="265" y="240"/>
                  <a:pt x="268" y="237"/>
                  <a:pt x="268" y="234"/>
                </a:cubicBezTo>
                <a:lnTo>
                  <a:pt x="268" y="226"/>
                </a:lnTo>
                <a:close/>
                <a:moveTo>
                  <a:pt x="261" y="245"/>
                </a:moveTo>
                <a:cubicBezTo>
                  <a:pt x="261" y="254"/>
                  <a:pt x="261" y="254"/>
                  <a:pt x="261" y="254"/>
                </a:cubicBezTo>
                <a:cubicBezTo>
                  <a:pt x="261" y="258"/>
                  <a:pt x="260" y="262"/>
                  <a:pt x="259" y="266"/>
                </a:cubicBezTo>
                <a:cubicBezTo>
                  <a:pt x="261" y="266"/>
                  <a:pt x="261" y="266"/>
                  <a:pt x="261" y="266"/>
                </a:cubicBezTo>
                <a:cubicBezTo>
                  <a:pt x="265" y="266"/>
                  <a:pt x="268" y="263"/>
                  <a:pt x="268" y="259"/>
                </a:cubicBezTo>
                <a:cubicBezTo>
                  <a:pt x="268" y="251"/>
                  <a:pt x="268" y="251"/>
                  <a:pt x="268" y="251"/>
                </a:cubicBezTo>
                <a:cubicBezTo>
                  <a:pt x="268" y="248"/>
                  <a:pt x="265" y="245"/>
                  <a:pt x="261" y="245"/>
                </a:cubicBezTo>
                <a:close/>
                <a:moveTo>
                  <a:pt x="253" y="254"/>
                </a:moveTo>
                <a:cubicBezTo>
                  <a:pt x="253" y="103"/>
                  <a:pt x="253" y="103"/>
                  <a:pt x="253" y="103"/>
                </a:cubicBezTo>
                <a:cubicBezTo>
                  <a:pt x="253" y="92"/>
                  <a:pt x="244" y="83"/>
                  <a:pt x="233" y="83"/>
                </a:cubicBezTo>
                <a:cubicBezTo>
                  <a:pt x="223" y="83"/>
                  <a:pt x="223" y="83"/>
                  <a:pt x="223" y="83"/>
                </a:cubicBezTo>
                <a:cubicBezTo>
                  <a:pt x="223" y="87"/>
                  <a:pt x="223" y="87"/>
                  <a:pt x="223" y="87"/>
                </a:cubicBezTo>
                <a:cubicBezTo>
                  <a:pt x="233" y="87"/>
                  <a:pt x="233" y="87"/>
                  <a:pt x="233" y="87"/>
                </a:cubicBezTo>
                <a:cubicBezTo>
                  <a:pt x="242" y="87"/>
                  <a:pt x="249" y="94"/>
                  <a:pt x="249" y="103"/>
                </a:cubicBezTo>
                <a:cubicBezTo>
                  <a:pt x="249" y="254"/>
                  <a:pt x="249" y="254"/>
                  <a:pt x="249" y="254"/>
                </a:cubicBezTo>
                <a:cubicBezTo>
                  <a:pt x="249" y="262"/>
                  <a:pt x="242" y="269"/>
                  <a:pt x="233" y="269"/>
                </a:cubicBezTo>
                <a:cubicBezTo>
                  <a:pt x="213" y="269"/>
                  <a:pt x="213" y="269"/>
                  <a:pt x="213" y="269"/>
                </a:cubicBezTo>
                <a:cubicBezTo>
                  <a:pt x="211" y="271"/>
                  <a:pt x="209" y="273"/>
                  <a:pt x="207" y="275"/>
                </a:cubicBezTo>
                <a:cubicBezTo>
                  <a:pt x="209" y="279"/>
                  <a:pt x="209" y="279"/>
                  <a:pt x="209" y="279"/>
                </a:cubicBezTo>
                <a:cubicBezTo>
                  <a:pt x="237" y="279"/>
                  <a:pt x="237" y="279"/>
                  <a:pt x="237" y="279"/>
                </a:cubicBezTo>
                <a:cubicBezTo>
                  <a:pt x="240" y="273"/>
                  <a:pt x="240" y="273"/>
                  <a:pt x="240" y="273"/>
                </a:cubicBezTo>
                <a:cubicBezTo>
                  <a:pt x="248" y="270"/>
                  <a:pt x="253" y="262"/>
                  <a:pt x="253" y="254"/>
                </a:cubicBezTo>
                <a:close/>
                <a:moveTo>
                  <a:pt x="215" y="245"/>
                </a:moveTo>
                <a:cubicBezTo>
                  <a:pt x="215" y="44"/>
                  <a:pt x="215" y="44"/>
                  <a:pt x="215" y="44"/>
                </a:cubicBezTo>
                <a:cubicBezTo>
                  <a:pt x="215" y="29"/>
                  <a:pt x="203" y="17"/>
                  <a:pt x="188" y="17"/>
                </a:cubicBezTo>
                <a:cubicBezTo>
                  <a:pt x="43" y="17"/>
                  <a:pt x="43" y="17"/>
                  <a:pt x="43" y="17"/>
                </a:cubicBezTo>
                <a:cubicBezTo>
                  <a:pt x="28" y="17"/>
                  <a:pt x="16" y="29"/>
                  <a:pt x="16" y="44"/>
                </a:cubicBezTo>
                <a:cubicBezTo>
                  <a:pt x="16" y="245"/>
                  <a:pt x="16" y="245"/>
                  <a:pt x="16" y="245"/>
                </a:cubicBezTo>
                <a:cubicBezTo>
                  <a:pt x="16" y="257"/>
                  <a:pt x="24" y="266"/>
                  <a:pt x="34" y="270"/>
                </a:cubicBezTo>
                <a:cubicBezTo>
                  <a:pt x="38" y="279"/>
                  <a:pt x="38" y="279"/>
                  <a:pt x="38" y="279"/>
                </a:cubicBezTo>
                <a:cubicBezTo>
                  <a:pt x="75" y="279"/>
                  <a:pt x="75" y="279"/>
                  <a:pt x="75" y="279"/>
                </a:cubicBezTo>
                <a:cubicBezTo>
                  <a:pt x="79" y="272"/>
                  <a:pt x="79" y="272"/>
                  <a:pt x="79" y="272"/>
                </a:cubicBezTo>
                <a:cubicBezTo>
                  <a:pt x="153" y="272"/>
                  <a:pt x="153" y="272"/>
                  <a:pt x="153" y="272"/>
                </a:cubicBezTo>
                <a:cubicBezTo>
                  <a:pt x="156" y="279"/>
                  <a:pt x="156" y="279"/>
                  <a:pt x="156" y="279"/>
                </a:cubicBezTo>
                <a:cubicBezTo>
                  <a:pt x="193" y="279"/>
                  <a:pt x="193" y="279"/>
                  <a:pt x="193" y="279"/>
                </a:cubicBezTo>
                <a:cubicBezTo>
                  <a:pt x="198" y="270"/>
                  <a:pt x="198" y="270"/>
                  <a:pt x="198" y="270"/>
                </a:cubicBezTo>
                <a:cubicBezTo>
                  <a:pt x="208" y="266"/>
                  <a:pt x="215" y="257"/>
                  <a:pt x="215" y="245"/>
                </a:cubicBezTo>
                <a:close/>
                <a:moveTo>
                  <a:pt x="188" y="266"/>
                </a:moveTo>
                <a:cubicBezTo>
                  <a:pt x="43" y="266"/>
                  <a:pt x="43" y="266"/>
                  <a:pt x="43" y="266"/>
                </a:cubicBezTo>
                <a:cubicBezTo>
                  <a:pt x="32" y="266"/>
                  <a:pt x="22" y="257"/>
                  <a:pt x="22" y="245"/>
                </a:cubicBezTo>
                <a:cubicBezTo>
                  <a:pt x="22" y="44"/>
                  <a:pt x="22" y="44"/>
                  <a:pt x="22" y="44"/>
                </a:cubicBezTo>
                <a:cubicBezTo>
                  <a:pt x="22" y="32"/>
                  <a:pt x="32" y="23"/>
                  <a:pt x="43" y="23"/>
                </a:cubicBezTo>
                <a:cubicBezTo>
                  <a:pt x="188" y="23"/>
                  <a:pt x="188" y="23"/>
                  <a:pt x="188" y="23"/>
                </a:cubicBezTo>
                <a:cubicBezTo>
                  <a:pt x="200" y="23"/>
                  <a:pt x="209" y="32"/>
                  <a:pt x="209" y="44"/>
                </a:cubicBezTo>
                <a:cubicBezTo>
                  <a:pt x="209" y="245"/>
                  <a:pt x="209" y="245"/>
                  <a:pt x="209" y="245"/>
                </a:cubicBezTo>
                <a:cubicBezTo>
                  <a:pt x="209" y="257"/>
                  <a:pt x="200" y="266"/>
                  <a:pt x="188" y="266"/>
                </a:cubicBezTo>
                <a:close/>
                <a:moveTo>
                  <a:pt x="241" y="117"/>
                </a:moveTo>
                <a:cubicBezTo>
                  <a:pt x="241" y="107"/>
                  <a:pt x="241" y="107"/>
                  <a:pt x="241" y="107"/>
                </a:cubicBezTo>
                <a:cubicBezTo>
                  <a:pt x="241" y="102"/>
                  <a:pt x="237" y="98"/>
                  <a:pt x="232" y="98"/>
                </a:cubicBezTo>
                <a:cubicBezTo>
                  <a:pt x="223" y="98"/>
                  <a:pt x="223" y="98"/>
                  <a:pt x="223" y="98"/>
                </a:cubicBezTo>
                <a:cubicBezTo>
                  <a:pt x="223" y="109"/>
                  <a:pt x="223" y="109"/>
                  <a:pt x="223" y="109"/>
                </a:cubicBezTo>
                <a:cubicBezTo>
                  <a:pt x="226" y="109"/>
                  <a:pt x="226" y="109"/>
                  <a:pt x="226" y="109"/>
                </a:cubicBezTo>
                <a:cubicBezTo>
                  <a:pt x="228" y="109"/>
                  <a:pt x="229" y="110"/>
                  <a:pt x="229" y="112"/>
                </a:cubicBezTo>
                <a:cubicBezTo>
                  <a:pt x="229" y="114"/>
                  <a:pt x="228" y="115"/>
                  <a:pt x="226" y="115"/>
                </a:cubicBezTo>
                <a:cubicBezTo>
                  <a:pt x="223" y="115"/>
                  <a:pt x="223" y="115"/>
                  <a:pt x="223" y="115"/>
                </a:cubicBezTo>
                <a:cubicBezTo>
                  <a:pt x="223" y="126"/>
                  <a:pt x="223" y="126"/>
                  <a:pt x="223" y="126"/>
                </a:cubicBezTo>
                <a:cubicBezTo>
                  <a:pt x="232" y="126"/>
                  <a:pt x="232" y="126"/>
                  <a:pt x="232" y="126"/>
                </a:cubicBezTo>
                <a:cubicBezTo>
                  <a:pt x="237" y="126"/>
                  <a:pt x="241" y="122"/>
                  <a:pt x="241" y="117"/>
                </a:cubicBezTo>
                <a:close/>
                <a:moveTo>
                  <a:pt x="4" y="88"/>
                </a:moveTo>
                <a:cubicBezTo>
                  <a:pt x="0" y="88"/>
                  <a:pt x="0" y="88"/>
                  <a:pt x="0" y="88"/>
                </a:cubicBezTo>
                <a:cubicBezTo>
                  <a:pt x="0" y="96"/>
                  <a:pt x="0" y="96"/>
                  <a:pt x="0" y="96"/>
                </a:cubicBezTo>
                <a:cubicBezTo>
                  <a:pt x="4" y="96"/>
                  <a:pt x="4" y="96"/>
                  <a:pt x="4" y="96"/>
                </a:cubicBezTo>
                <a:lnTo>
                  <a:pt x="4" y="88"/>
                </a:lnTo>
                <a:close/>
                <a:moveTo>
                  <a:pt x="125" y="0"/>
                </a:moveTo>
                <a:cubicBezTo>
                  <a:pt x="117" y="0"/>
                  <a:pt x="117" y="0"/>
                  <a:pt x="117" y="0"/>
                </a:cubicBezTo>
                <a:cubicBezTo>
                  <a:pt x="117" y="4"/>
                  <a:pt x="117" y="4"/>
                  <a:pt x="117" y="4"/>
                </a:cubicBezTo>
                <a:cubicBezTo>
                  <a:pt x="125" y="4"/>
                  <a:pt x="125" y="4"/>
                  <a:pt x="125" y="4"/>
                </a:cubicBezTo>
                <a:lnTo>
                  <a:pt x="125" y="0"/>
                </a:lnTo>
                <a:close/>
                <a:moveTo>
                  <a:pt x="61" y="0"/>
                </a:moveTo>
                <a:cubicBezTo>
                  <a:pt x="53" y="0"/>
                  <a:pt x="53" y="0"/>
                  <a:pt x="53" y="0"/>
                </a:cubicBezTo>
                <a:cubicBezTo>
                  <a:pt x="53" y="4"/>
                  <a:pt x="53" y="4"/>
                  <a:pt x="53" y="4"/>
                </a:cubicBezTo>
                <a:cubicBezTo>
                  <a:pt x="61" y="4"/>
                  <a:pt x="61" y="4"/>
                  <a:pt x="61" y="4"/>
                </a:cubicBezTo>
                <a:lnTo>
                  <a:pt x="61" y="0"/>
                </a:lnTo>
                <a:close/>
                <a:moveTo>
                  <a:pt x="42" y="4"/>
                </a:moveTo>
                <a:cubicBezTo>
                  <a:pt x="45" y="4"/>
                  <a:pt x="45" y="4"/>
                  <a:pt x="45" y="4"/>
                </a:cubicBezTo>
                <a:cubicBezTo>
                  <a:pt x="45" y="0"/>
                  <a:pt x="45" y="0"/>
                  <a:pt x="45" y="0"/>
                </a:cubicBezTo>
                <a:cubicBezTo>
                  <a:pt x="42" y="0"/>
                  <a:pt x="42" y="0"/>
                  <a:pt x="42" y="0"/>
                </a:cubicBezTo>
                <a:cubicBezTo>
                  <a:pt x="40" y="0"/>
                  <a:pt x="39" y="0"/>
                  <a:pt x="37" y="1"/>
                </a:cubicBezTo>
                <a:cubicBezTo>
                  <a:pt x="37" y="5"/>
                  <a:pt x="37" y="5"/>
                  <a:pt x="37" y="5"/>
                </a:cubicBezTo>
                <a:cubicBezTo>
                  <a:pt x="39" y="4"/>
                  <a:pt x="40" y="4"/>
                  <a:pt x="42" y="4"/>
                </a:cubicBezTo>
                <a:close/>
                <a:moveTo>
                  <a:pt x="8" y="25"/>
                </a:moveTo>
                <a:cubicBezTo>
                  <a:pt x="4" y="24"/>
                  <a:pt x="4" y="24"/>
                  <a:pt x="4" y="24"/>
                </a:cubicBezTo>
                <a:cubicBezTo>
                  <a:pt x="3" y="26"/>
                  <a:pt x="2" y="29"/>
                  <a:pt x="1" y="32"/>
                </a:cubicBezTo>
                <a:cubicBezTo>
                  <a:pt x="5" y="33"/>
                  <a:pt x="5" y="33"/>
                  <a:pt x="5" y="33"/>
                </a:cubicBezTo>
                <a:cubicBezTo>
                  <a:pt x="6" y="30"/>
                  <a:pt x="7" y="28"/>
                  <a:pt x="8" y="25"/>
                </a:cubicBezTo>
                <a:close/>
                <a:moveTo>
                  <a:pt x="93" y="0"/>
                </a:moveTo>
                <a:cubicBezTo>
                  <a:pt x="85" y="0"/>
                  <a:pt x="85" y="0"/>
                  <a:pt x="85" y="0"/>
                </a:cubicBezTo>
                <a:cubicBezTo>
                  <a:pt x="85" y="4"/>
                  <a:pt x="85" y="4"/>
                  <a:pt x="85" y="4"/>
                </a:cubicBezTo>
                <a:cubicBezTo>
                  <a:pt x="93" y="4"/>
                  <a:pt x="93" y="4"/>
                  <a:pt x="93" y="4"/>
                </a:cubicBezTo>
                <a:lnTo>
                  <a:pt x="93" y="0"/>
                </a:lnTo>
                <a:close/>
                <a:moveTo>
                  <a:pt x="77" y="0"/>
                </a:moveTo>
                <a:cubicBezTo>
                  <a:pt x="69" y="0"/>
                  <a:pt x="69" y="0"/>
                  <a:pt x="69" y="0"/>
                </a:cubicBezTo>
                <a:cubicBezTo>
                  <a:pt x="69" y="4"/>
                  <a:pt x="69" y="4"/>
                  <a:pt x="69" y="4"/>
                </a:cubicBezTo>
                <a:cubicBezTo>
                  <a:pt x="77" y="4"/>
                  <a:pt x="77" y="4"/>
                  <a:pt x="77" y="4"/>
                </a:cubicBezTo>
                <a:lnTo>
                  <a:pt x="77" y="0"/>
                </a:lnTo>
                <a:close/>
                <a:moveTo>
                  <a:pt x="141" y="0"/>
                </a:moveTo>
                <a:cubicBezTo>
                  <a:pt x="133" y="0"/>
                  <a:pt x="133" y="0"/>
                  <a:pt x="133" y="0"/>
                </a:cubicBezTo>
                <a:cubicBezTo>
                  <a:pt x="133" y="4"/>
                  <a:pt x="133" y="4"/>
                  <a:pt x="133" y="4"/>
                </a:cubicBezTo>
                <a:cubicBezTo>
                  <a:pt x="141" y="4"/>
                  <a:pt x="141" y="4"/>
                  <a:pt x="141" y="4"/>
                </a:cubicBezTo>
                <a:lnTo>
                  <a:pt x="141" y="0"/>
                </a:lnTo>
                <a:close/>
                <a:moveTo>
                  <a:pt x="4" y="56"/>
                </a:moveTo>
                <a:cubicBezTo>
                  <a:pt x="0" y="56"/>
                  <a:pt x="0" y="56"/>
                  <a:pt x="0" y="56"/>
                </a:cubicBezTo>
                <a:cubicBezTo>
                  <a:pt x="0" y="64"/>
                  <a:pt x="0" y="64"/>
                  <a:pt x="0" y="64"/>
                </a:cubicBezTo>
                <a:cubicBezTo>
                  <a:pt x="4" y="64"/>
                  <a:pt x="4" y="64"/>
                  <a:pt x="4" y="64"/>
                </a:cubicBezTo>
                <a:lnTo>
                  <a:pt x="4" y="56"/>
                </a:lnTo>
                <a:close/>
                <a:moveTo>
                  <a:pt x="4" y="42"/>
                </a:moveTo>
                <a:cubicBezTo>
                  <a:pt x="4" y="42"/>
                  <a:pt x="4" y="41"/>
                  <a:pt x="4" y="40"/>
                </a:cubicBezTo>
                <a:cubicBezTo>
                  <a:pt x="0" y="40"/>
                  <a:pt x="0" y="40"/>
                  <a:pt x="0" y="40"/>
                </a:cubicBezTo>
                <a:cubicBezTo>
                  <a:pt x="0" y="41"/>
                  <a:pt x="0" y="41"/>
                  <a:pt x="0" y="42"/>
                </a:cubicBezTo>
                <a:cubicBezTo>
                  <a:pt x="0" y="48"/>
                  <a:pt x="0" y="48"/>
                  <a:pt x="0" y="48"/>
                </a:cubicBezTo>
                <a:cubicBezTo>
                  <a:pt x="4" y="48"/>
                  <a:pt x="4" y="48"/>
                  <a:pt x="4" y="48"/>
                </a:cubicBezTo>
                <a:lnTo>
                  <a:pt x="4" y="42"/>
                </a:lnTo>
                <a:close/>
                <a:moveTo>
                  <a:pt x="17" y="14"/>
                </a:moveTo>
                <a:cubicBezTo>
                  <a:pt x="14" y="11"/>
                  <a:pt x="14" y="11"/>
                  <a:pt x="14" y="11"/>
                </a:cubicBezTo>
                <a:cubicBezTo>
                  <a:pt x="12" y="12"/>
                  <a:pt x="10" y="14"/>
                  <a:pt x="9" y="17"/>
                </a:cubicBezTo>
                <a:cubicBezTo>
                  <a:pt x="12" y="19"/>
                  <a:pt x="12" y="19"/>
                  <a:pt x="12" y="19"/>
                </a:cubicBezTo>
                <a:cubicBezTo>
                  <a:pt x="13" y="17"/>
                  <a:pt x="15" y="15"/>
                  <a:pt x="17" y="14"/>
                </a:cubicBezTo>
                <a:close/>
                <a:moveTo>
                  <a:pt x="4" y="72"/>
                </a:moveTo>
                <a:cubicBezTo>
                  <a:pt x="0" y="72"/>
                  <a:pt x="0" y="72"/>
                  <a:pt x="0" y="72"/>
                </a:cubicBezTo>
                <a:cubicBezTo>
                  <a:pt x="0" y="80"/>
                  <a:pt x="0" y="80"/>
                  <a:pt x="0" y="80"/>
                </a:cubicBezTo>
                <a:cubicBezTo>
                  <a:pt x="4" y="80"/>
                  <a:pt x="4" y="80"/>
                  <a:pt x="4" y="80"/>
                </a:cubicBezTo>
                <a:lnTo>
                  <a:pt x="4" y="72"/>
                </a:lnTo>
                <a:close/>
                <a:moveTo>
                  <a:pt x="30" y="6"/>
                </a:moveTo>
                <a:cubicBezTo>
                  <a:pt x="29" y="2"/>
                  <a:pt x="29" y="2"/>
                  <a:pt x="29" y="2"/>
                </a:cubicBezTo>
                <a:cubicBezTo>
                  <a:pt x="26" y="3"/>
                  <a:pt x="24" y="4"/>
                  <a:pt x="21" y="6"/>
                </a:cubicBezTo>
                <a:cubicBezTo>
                  <a:pt x="23" y="9"/>
                  <a:pt x="23" y="9"/>
                  <a:pt x="23" y="9"/>
                </a:cubicBezTo>
                <a:cubicBezTo>
                  <a:pt x="25" y="8"/>
                  <a:pt x="28" y="7"/>
                  <a:pt x="30" y="6"/>
                </a:cubicBezTo>
                <a:close/>
                <a:moveTo>
                  <a:pt x="109" y="0"/>
                </a:moveTo>
                <a:cubicBezTo>
                  <a:pt x="101" y="0"/>
                  <a:pt x="101" y="0"/>
                  <a:pt x="101" y="0"/>
                </a:cubicBezTo>
                <a:cubicBezTo>
                  <a:pt x="101" y="4"/>
                  <a:pt x="101" y="4"/>
                  <a:pt x="101" y="4"/>
                </a:cubicBezTo>
                <a:cubicBezTo>
                  <a:pt x="109" y="4"/>
                  <a:pt x="109" y="4"/>
                  <a:pt x="109" y="4"/>
                </a:cubicBezTo>
                <a:lnTo>
                  <a:pt x="109" y="0"/>
                </a:lnTo>
                <a:close/>
                <a:moveTo>
                  <a:pt x="251" y="47"/>
                </a:moveTo>
                <a:cubicBezTo>
                  <a:pt x="247" y="40"/>
                  <a:pt x="247" y="40"/>
                  <a:pt x="247" y="40"/>
                </a:cubicBezTo>
                <a:cubicBezTo>
                  <a:pt x="244" y="42"/>
                  <a:pt x="244" y="42"/>
                  <a:pt x="244" y="42"/>
                </a:cubicBezTo>
                <a:cubicBezTo>
                  <a:pt x="247" y="49"/>
                  <a:pt x="247" y="49"/>
                  <a:pt x="247" y="49"/>
                </a:cubicBezTo>
                <a:lnTo>
                  <a:pt x="251" y="47"/>
                </a:lnTo>
                <a:close/>
                <a:moveTo>
                  <a:pt x="259" y="61"/>
                </a:moveTo>
                <a:cubicBezTo>
                  <a:pt x="255" y="54"/>
                  <a:pt x="255" y="54"/>
                  <a:pt x="255" y="54"/>
                </a:cubicBezTo>
                <a:cubicBezTo>
                  <a:pt x="251" y="56"/>
                  <a:pt x="251" y="56"/>
                  <a:pt x="251" y="56"/>
                </a:cubicBezTo>
                <a:cubicBezTo>
                  <a:pt x="255" y="63"/>
                  <a:pt x="255" y="63"/>
                  <a:pt x="255" y="63"/>
                </a:cubicBezTo>
                <a:lnTo>
                  <a:pt x="259" y="61"/>
                </a:lnTo>
                <a:close/>
                <a:moveTo>
                  <a:pt x="266" y="75"/>
                </a:moveTo>
                <a:cubicBezTo>
                  <a:pt x="262" y="68"/>
                  <a:pt x="262" y="68"/>
                  <a:pt x="262" y="68"/>
                </a:cubicBezTo>
                <a:cubicBezTo>
                  <a:pt x="259" y="70"/>
                  <a:pt x="259" y="70"/>
                  <a:pt x="259" y="70"/>
                </a:cubicBezTo>
                <a:cubicBezTo>
                  <a:pt x="263" y="77"/>
                  <a:pt x="263" y="77"/>
                  <a:pt x="263" y="77"/>
                </a:cubicBezTo>
                <a:lnTo>
                  <a:pt x="266" y="75"/>
                </a:lnTo>
                <a:close/>
                <a:moveTo>
                  <a:pt x="274" y="89"/>
                </a:moveTo>
                <a:cubicBezTo>
                  <a:pt x="270" y="82"/>
                  <a:pt x="270" y="82"/>
                  <a:pt x="270" y="82"/>
                </a:cubicBezTo>
                <a:cubicBezTo>
                  <a:pt x="266" y="84"/>
                  <a:pt x="266" y="84"/>
                  <a:pt x="266" y="84"/>
                </a:cubicBezTo>
                <a:cubicBezTo>
                  <a:pt x="270" y="91"/>
                  <a:pt x="270" y="91"/>
                  <a:pt x="270" y="91"/>
                </a:cubicBezTo>
                <a:lnTo>
                  <a:pt x="274" y="89"/>
                </a:lnTo>
                <a:close/>
                <a:moveTo>
                  <a:pt x="232" y="20"/>
                </a:moveTo>
                <a:cubicBezTo>
                  <a:pt x="231" y="19"/>
                  <a:pt x="228" y="17"/>
                  <a:pt x="226" y="15"/>
                </a:cubicBezTo>
                <a:cubicBezTo>
                  <a:pt x="224" y="19"/>
                  <a:pt x="224" y="19"/>
                  <a:pt x="224" y="19"/>
                </a:cubicBezTo>
                <a:cubicBezTo>
                  <a:pt x="226" y="20"/>
                  <a:pt x="228" y="22"/>
                  <a:pt x="230" y="23"/>
                </a:cubicBezTo>
                <a:lnTo>
                  <a:pt x="232" y="20"/>
                </a:lnTo>
                <a:close/>
                <a:moveTo>
                  <a:pt x="243" y="33"/>
                </a:moveTo>
                <a:cubicBezTo>
                  <a:pt x="242" y="31"/>
                  <a:pt x="240" y="28"/>
                  <a:pt x="238" y="26"/>
                </a:cubicBezTo>
                <a:cubicBezTo>
                  <a:pt x="235" y="29"/>
                  <a:pt x="235" y="29"/>
                  <a:pt x="235" y="29"/>
                </a:cubicBezTo>
                <a:cubicBezTo>
                  <a:pt x="237" y="31"/>
                  <a:pt x="239" y="33"/>
                  <a:pt x="240" y="35"/>
                </a:cubicBezTo>
                <a:lnTo>
                  <a:pt x="243" y="33"/>
                </a:lnTo>
                <a:close/>
                <a:moveTo>
                  <a:pt x="277" y="105"/>
                </a:moveTo>
                <a:cubicBezTo>
                  <a:pt x="280" y="104"/>
                  <a:pt x="280" y="104"/>
                  <a:pt x="280" y="104"/>
                </a:cubicBezTo>
                <a:cubicBezTo>
                  <a:pt x="279" y="101"/>
                  <a:pt x="278" y="99"/>
                  <a:pt x="277" y="96"/>
                </a:cubicBezTo>
                <a:cubicBezTo>
                  <a:pt x="274" y="98"/>
                  <a:pt x="274" y="98"/>
                  <a:pt x="274" y="98"/>
                </a:cubicBezTo>
                <a:cubicBezTo>
                  <a:pt x="275" y="100"/>
                  <a:pt x="276" y="103"/>
                  <a:pt x="277" y="105"/>
                </a:cubicBezTo>
                <a:close/>
                <a:moveTo>
                  <a:pt x="205" y="4"/>
                </a:moveTo>
                <a:cubicBezTo>
                  <a:pt x="202" y="3"/>
                  <a:pt x="199" y="2"/>
                  <a:pt x="197" y="2"/>
                </a:cubicBezTo>
                <a:cubicBezTo>
                  <a:pt x="196" y="6"/>
                  <a:pt x="196" y="6"/>
                  <a:pt x="196" y="6"/>
                </a:cubicBezTo>
                <a:cubicBezTo>
                  <a:pt x="198" y="6"/>
                  <a:pt x="201" y="7"/>
                  <a:pt x="203" y="8"/>
                </a:cubicBezTo>
                <a:lnTo>
                  <a:pt x="205" y="4"/>
                </a:lnTo>
                <a:close/>
                <a:moveTo>
                  <a:pt x="157" y="0"/>
                </a:moveTo>
                <a:cubicBezTo>
                  <a:pt x="149" y="0"/>
                  <a:pt x="149" y="0"/>
                  <a:pt x="149" y="0"/>
                </a:cubicBezTo>
                <a:cubicBezTo>
                  <a:pt x="149" y="4"/>
                  <a:pt x="149" y="4"/>
                  <a:pt x="149" y="4"/>
                </a:cubicBezTo>
                <a:cubicBezTo>
                  <a:pt x="157" y="4"/>
                  <a:pt x="157" y="4"/>
                  <a:pt x="157" y="4"/>
                </a:cubicBezTo>
                <a:lnTo>
                  <a:pt x="157" y="0"/>
                </a:lnTo>
                <a:close/>
                <a:moveTo>
                  <a:pt x="172" y="0"/>
                </a:moveTo>
                <a:cubicBezTo>
                  <a:pt x="165" y="0"/>
                  <a:pt x="165" y="0"/>
                  <a:pt x="165" y="0"/>
                </a:cubicBezTo>
                <a:cubicBezTo>
                  <a:pt x="165" y="4"/>
                  <a:pt x="165" y="4"/>
                  <a:pt x="165" y="4"/>
                </a:cubicBezTo>
                <a:cubicBezTo>
                  <a:pt x="172" y="4"/>
                  <a:pt x="172" y="4"/>
                  <a:pt x="172" y="4"/>
                </a:cubicBezTo>
                <a:lnTo>
                  <a:pt x="172" y="0"/>
                </a:lnTo>
                <a:close/>
                <a:moveTo>
                  <a:pt x="188" y="4"/>
                </a:moveTo>
                <a:cubicBezTo>
                  <a:pt x="189" y="0"/>
                  <a:pt x="189" y="0"/>
                  <a:pt x="189" y="0"/>
                </a:cubicBezTo>
                <a:cubicBezTo>
                  <a:pt x="187" y="0"/>
                  <a:pt x="186" y="0"/>
                  <a:pt x="185" y="0"/>
                </a:cubicBezTo>
                <a:cubicBezTo>
                  <a:pt x="180" y="0"/>
                  <a:pt x="180" y="0"/>
                  <a:pt x="180" y="0"/>
                </a:cubicBezTo>
                <a:cubicBezTo>
                  <a:pt x="180" y="4"/>
                  <a:pt x="180" y="4"/>
                  <a:pt x="180" y="4"/>
                </a:cubicBezTo>
                <a:cubicBezTo>
                  <a:pt x="185" y="4"/>
                  <a:pt x="185" y="4"/>
                  <a:pt x="185" y="4"/>
                </a:cubicBezTo>
                <a:cubicBezTo>
                  <a:pt x="186" y="4"/>
                  <a:pt x="187" y="4"/>
                  <a:pt x="188" y="4"/>
                </a:cubicBezTo>
                <a:close/>
                <a:moveTo>
                  <a:pt x="219" y="11"/>
                </a:moveTo>
                <a:cubicBezTo>
                  <a:pt x="217" y="9"/>
                  <a:pt x="215" y="8"/>
                  <a:pt x="212" y="7"/>
                </a:cubicBezTo>
                <a:cubicBezTo>
                  <a:pt x="210" y="11"/>
                  <a:pt x="210" y="11"/>
                  <a:pt x="210" y="11"/>
                </a:cubicBezTo>
                <a:cubicBezTo>
                  <a:pt x="213" y="12"/>
                  <a:pt x="215" y="13"/>
                  <a:pt x="217" y="14"/>
                </a:cubicBezTo>
                <a:lnTo>
                  <a:pt x="219" y="11"/>
                </a:lnTo>
                <a:close/>
                <a:moveTo>
                  <a:pt x="285" y="135"/>
                </a:moveTo>
                <a:cubicBezTo>
                  <a:pt x="289" y="135"/>
                  <a:pt x="289" y="135"/>
                  <a:pt x="289" y="135"/>
                </a:cubicBezTo>
                <a:cubicBezTo>
                  <a:pt x="289" y="132"/>
                  <a:pt x="288" y="129"/>
                  <a:pt x="288" y="127"/>
                </a:cubicBezTo>
                <a:cubicBezTo>
                  <a:pt x="284" y="128"/>
                  <a:pt x="284" y="128"/>
                  <a:pt x="284" y="128"/>
                </a:cubicBezTo>
                <a:cubicBezTo>
                  <a:pt x="284" y="130"/>
                  <a:pt x="285" y="133"/>
                  <a:pt x="285" y="135"/>
                </a:cubicBezTo>
                <a:close/>
                <a:moveTo>
                  <a:pt x="288" y="151"/>
                </a:moveTo>
                <a:cubicBezTo>
                  <a:pt x="292" y="150"/>
                  <a:pt x="292" y="150"/>
                  <a:pt x="292" y="150"/>
                </a:cubicBezTo>
                <a:cubicBezTo>
                  <a:pt x="292" y="148"/>
                  <a:pt x="291" y="145"/>
                  <a:pt x="291" y="142"/>
                </a:cubicBezTo>
                <a:cubicBezTo>
                  <a:pt x="287" y="143"/>
                  <a:pt x="287" y="143"/>
                  <a:pt x="287" y="143"/>
                </a:cubicBezTo>
                <a:cubicBezTo>
                  <a:pt x="287" y="146"/>
                  <a:pt x="288" y="148"/>
                  <a:pt x="288" y="151"/>
                </a:cubicBezTo>
                <a:close/>
                <a:moveTo>
                  <a:pt x="242" y="296"/>
                </a:moveTo>
                <a:cubicBezTo>
                  <a:pt x="250" y="296"/>
                  <a:pt x="250" y="296"/>
                  <a:pt x="250" y="296"/>
                </a:cubicBezTo>
                <a:cubicBezTo>
                  <a:pt x="250" y="292"/>
                  <a:pt x="250" y="292"/>
                  <a:pt x="250" y="292"/>
                </a:cubicBezTo>
                <a:cubicBezTo>
                  <a:pt x="242" y="292"/>
                  <a:pt x="242" y="292"/>
                  <a:pt x="242" y="292"/>
                </a:cubicBezTo>
                <a:lnTo>
                  <a:pt x="242" y="296"/>
                </a:lnTo>
                <a:close/>
                <a:moveTo>
                  <a:pt x="226" y="296"/>
                </a:moveTo>
                <a:cubicBezTo>
                  <a:pt x="234" y="296"/>
                  <a:pt x="234" y="296"/>
                  <a:pt x="234" y="296"/>
                </a:cubicBezTo>
                <a:cubicBezTo>
                  <a:pt x="234" y="292"/>
                  <a:pt x="234" y="292"/>
                  <a:pt x="234" y="292"/>
                </a:cubicBezTo>
                <a:cubicBezTo>
                  <a:pt x="226" y="292"/>
                  <a:pt x="226" y="292"/>
                  <a:pt x="226" y="292"/>
                </a:cubicBezTo>
                <a:lnTo>
                  <a:pt x="226" y="296"/>
                </a:lnTo>
                <a:close/>
                <a:moveTo>
                  <a:pt x="258" y="292"/>
                </a:moveTo>
                <a:cubicBezTo>
                  <a:pt x="259" y="296"/>
                  <a:pt x="259" y="296"/>
                  <a:pt x="259" y="296"/>
                </a:cubicBezTo>
                <a:cubicBezTo>
                  <a:pt x="261" y="295"/>
                  <a:pt x="264" y="294"/>
                  <a:pt x="267" y="293"/>
                </a:cubicBezTo>
                <a:cubicBezTo>
                  <a:pt x="265" y="290"/>
                  <a:pt x="265" y="290"/>
                  <a:pt x="265" y="290"/>
                </a:cubicBezTo>
                <a:cubicBezTo>
                  <a:pt x="263" y="291"/>
                  <a:pt x="260" y="291"/>
                  <a:pt x="258" y="292"/>
                </a:cubicBezTo>
                <a:close/>
                <a:moveTo>
                  <a:pt x="210" y="296"/>
                </a:moveTo>
                <a:cubicBezTo>
                  <a:pt x="218" y="296"/>
                  <a:pt x="218" y="296"/>
                  <a:pt x="218" y="296"/>
                </a:cubicBezTo>
                <a:cubicBezTo>
                  <a:pt x="218" y="292"/>
                  <a:pt x="218" y="292"/>
                  <a:pt x="218" y="292"/>
                </a:cubicBezTo>
                <a:cubicBezTo>
                  <a:pt x="210" y="292"/>
                  <a:pt x="210" y="292"/>
                  <a:pt x="210" y="292"/>
                </a:cubicBezTo>
                <a:lnTo>
                  <a:pt x="210" y="296"/>
                </a:lnTo>
                <a:close/>
                <a:moveTo>
                  <a:pt x="179" y="296"/>
                </a:moveTo>
                <a:cubicBezTo>
                  <a:pt x="187" y="296"/>
                  <a:pt x="187" y="296"/>
                  <a:pt x="187" y="296"/>
                </a:cubicBezTo>
                <a:cubicBezTo>
                  <a:pt x="187" y="292"/>
                  <a:pt x="187" y="292"/>
                  <a:pt x="187" y="292"/>
                </a:cubicBezTo>
                <a:cubicBezTo>
                  <a:pt x="179" y="292"/>
                  <a:pt x="179" y="292"/>
                  <a:pt x="179" y="292"/>
                </a:cubicBezTo>
                <a:lnTo>
                  <a:pt x="179" y="296"/>
                </a:lnTo>
                <a:close/>
                <a:moveTo>
                  <a:pt x="163" y="296"/>
                </a:moveTo>
                <a:cubicBezTo>
                  <a:pt x="171" y="296"/>
                  <a:pt x="171" y="296"/>
                  <a:pt x="171" y="296"/>
                </a:cubicBezTo>
                <a:cubicBezTo>
                  <a:pt x="171" y="292"/>
                  <a:pt x="171" y="292"/>
                  <a:pt x="171" y="292"/>
                </a:cubicBezTo>
                <a:cubicBezTo>
                  <a:pt x="163" y="292"/>
                  <a:pt x="163" y="292"/>
                  <a:pt x="163" y="292"/>
                </a:cubicBezTo>
                <a:lnTo>
                  <a:pt x="163" y="296"/>
                </a:lnTo>
                <a:close/>
                <a:moveTo>
                  <a:pt x="147" y="296"/>
                </a:moveTo>
                <a:cubicBezTo>
                  <a:pt x="155" y="296"/>
                  <a:pt x="155" y="296"/>
                  <a:pt x="155" y="296"/>
                </a:cubicBezTo>
                <a:cubicBezTo>
                  <a:pt x="155" y="292"/>
                  <a:pt x="155" y="292"/>
                  <a:pt x="155" y="292"/>
                </a:cubicBezTo>
                <a:cubicBezTo>
                  <a:pt x="147" y="292"/>
                  <a:pt x="147" y="292"/>
                  <a:pt x="147" y="292"/>
                </a:cubicBezTo>
                <a:lnTo>
                  <a:pt x="147" y="296"/>
                </a:lnTo>
                <a:close/>
                <a:moveTo>
                  <a:pt x="195" y="296"/>
                </a:moveTo>
                <a:cubicBezTo>
                  <a:pt x="203" y="296"/>
                  <a:pt x="203" y="296"/>
                  <a:pt x="203" y="296"/>
                </a:cubicBezTo>
                <a:cubicBezTo>
                  <a:pt x="203" y="292"/>
                  <a:pt x="203" y="292"/>
                  <a:pt x="203" y="292"/>
                </a:cubicBezTo>
                <a:cubicBezTo>
                  <a:pt x="195" y="292"/>
                  <a:pt x="195" y="292"/>
                  <a:pt x="195" y="292"/>
                </a:cubicBezTo>
                <a:lnTo>
                  <a:pt x="195" y="296"/>
                </a:lnTo>
                <a:close/>
                <a:moveTo>
                  <a:pt x="131" y="296"/>
                </a:moveTo>
                <a:cubicBezTo>
                  <a:pt x="139" y="296"/>
                  <a:pt x="139" y="296"/>
                  <a:pt x="139" y="296"/>
                </a:cubicBezTo>
                <a:cubicBezTo>
                  <a:pt x="139" y="292"/>
                  <a:pt x="139" y="292"/>
                  <a:pt x="139" y="292"/>
                </a:cubicBezTo>
                <a:cubicBezTo>
                  <a:pt x="131" y="292"/>
                  <a:pt x="131" y="292"/>
                  <a:pt x="131" y="292"/>
                </a:cubicBezTo>
                <a:lnTo>
                  <a:pt x="131" y="296"/>
                </a:lnTo>
                <a:close/>
                <a:moveTo>
                  <a:pt x="272" y="286"/>
                </a:moveTo>
                <a:cubicBezTo>
                  <a:pt x="274" y="289"/>
                  <a:pt x="274" y="289"/>
                  <a:pt x="274" y="289"/>
                </a:cubicBezTo>
                <a:cubicBezTo>
                  <a:pt x="276" y="288"/>
                  <a:pt x="279" y="286"/>
                  <a:pt x="281" y="284"/>
                </a:cubicBezTo>
                <a:cubicBezTo>
                  <a:pt x="278" y="281"/>
                  <a:pt x="278" y="281"/>
                  <a:pt x="278" y="281"/>
                </a:cubicBezTo>
                <a:cubicBezTo>
                  <a:pt x="276" y="283"/>
                  <a:pt x="274" y="285"/>
                  <a:pt x="272" y="286"/>
                </a:cubicBezTo>
                <a:close/>
                <a:moveTo>
                  <a:pt x="289" y="214"/>
                </a:moveTo>
                <a:cubicBezTo>
                  <a:pt x="293" y="214"/>
                  <a:pt x="293" y="214"/>
                  <a:pt x="293" y="214"/>
                </a:cubicBezTo>
                <a:cubicBezTo>
                  <a:pt x="293" y="206"/>
                  <a:pt x="293" y="206"/>
                  <a:pt x="293" y="206"/>
                </a:cubicBezTo>
                <a:cubicBezTo>
                  <a:pt x="289" y="206"/>
                  <a:pt x="289" y="206"/>
                  <a:pt x="289" y="206"/>
                </a:cubicBezTo>
                <a:lnTo>
                  <a:pt x="289" y="214"/>
                </a:lnTo>
                <a:close/>
                <a:moveTo>
                  <a:pt x="289" y="182"/>
                </a:moveTo>
                <a:cubicBezTo>
                  <a:pt x="293" y="182"/>
                  <a:pt x="293" y="182"/>
                  <a:pt x="293" y="182"/>
                </a:cubicBezTo>
                <a:cubicBezTo>
                  <a:pt x="293" y="175"/>
                  <a:pt x="293" y="175"/>
                  <a:pt x="293" y="175"/>
                </a:cubicBezTo>
                <a:cubicBezTo>
                  <a:pt x="289" y="175"/>
                  <a:pt x="289" y="175"/>
                  <a:pt x="289" y="175"/>
                </a:cubicBezTo>
                <a:lnTo>
                  <a:pt x="289" y="182"/>
                </a:lnTo>
                <a:close/>
                <a:moveTo>
                  <a:pt x="289" y="198"/>
                </a:moveTo>
                <a:cubicBezTo>
                  <a:pt x="293" y="198"/>
                  <a:pt x="293" y="198"/>
                  <a:pt x="293" y="198"/>
                </a:cubicBezTo>
                <a:cubicBezTo>
                  <a:pt x="293" y="190"/>
                  <a:pt x="293" y="190"/>
                  <a:pt x="293" y="190"/>
                </a:cubicBezTo>
                <a:cubicBezTo>
                  <a:pt x="289" y="190"/>
                  <a:pt x="289" y="190"/>
                  <a:pt x="289" y="190"/>
                </a:cubicBezTo>
                <a:lnTo>
                  <a:pt x="289" y="198"/>
                </a:lnTo>
                <a:close/>
                <a:moveTo>
                  <a:pt x="283" y="111"/>
                </a:moveTo>
                <a:cubicBezTo>
                  <a:pt x="279" y="113"/>
                  <a:pt x="279" y="113"/>
                  <a:pt x="279" y="113"/>
                </a:cubicBezTo>
                <a:cubicBezTo>
                  <a:pt x="280" y="115"/>
                  <a:pt x="281" y="118"/>
                  <a:pt x="282" y="120"/>
                </a:cubicBezTo>
                <a:cubicBezTo>
                  <a:pt x="285" y="119"/>
                  <a:pt x="285" y="119"/>
                  <a:pt x="285" y="119"/>
                </a:cubicBezTo>
                <a:cubicBezTo>
                  <a:pt x="285" y="116"/>
                  <a:pt x="284" y="114"/>
                  <a:pt x="283" y="111"/>
                </a:cubicBezTo>
                <a:close/>
                <a:moveTo>
                  <a:pt x="293" y="158"/>
                </a:moveTo>
                <a:cubicBezTo>
                  <a:pt x="289" y="159"/>
                  <a:pt x="289" y="159"/>
                  <a:pt x="289" y="159"/>
                </a:cubicBezTo>
                <a:cubicBezTo>
                  <a:pt x="289" y="161"/>
                  <a:pt x="289" y="163"/>
                  <a:pt x="289" y="166"/>
                </a:cubicBezTo>
                <a:cubicBezTo>
                  <a:pt x="289" y="167"/>
                  <a:pt x="289" y="167"/>
                  <a:pt x="289" y="167"/>
                </a:cubicBezTo>
                <a:cubicBezTo>
                  <a:pt x="293" y="167"/>
                  <a:pt x="293" y="167"/>
                  <a:pt x="293" y="167"/>
                </a:cubicBezTo>
                <a:cubicBezTo>
                  <a:pt x="293" y="166"/>
                  <a:pt x="293" y="166"/>
                  <a:pt x="293" y="166"/>
                </a:cubicBezTo>
                <a:cubicBezTo>
                  <a:pt x="293" y="163"/>
                  <a:pt x="293" y="161"/>
                  <a:pt x="293" y="158"/>
                </a:cubicBezTo>
                <a:close/>
                <a:moveTo>
                  <a:pt x="283" y="276"/>
                </a:moveTo>
                <a:cubicBezTo>
                  <a:pt x="286" y="278"/>
                  <a:pt x="286" y="278"/>
                  <a:pt x="286" y="278"/>
                </a:cubicBezTo>
                <a:cubicBezTo>
                  <a:pt x="287" y="276"/>
                  <a:pt x="289" y="273"/>
                  <a:pt x="290" y="271"/>
                </a:cubicBezTo>
                <a:cubicBezTo>
                  <a:pt x="286" y="269"/>
                  <a:pt x="286" y="269"/>
                  <a:pt x="286" y="269"/>
                </a:cubicBezTo>
                <a:cubicBezTo>
                  <a:pt x="285" y="271"/>
                  <a:pt x="284" y="274"/>
                  <a:pt x="283" y="276"/>
                </a:cubicBezTo>
                <a:close/>
                <a:moveTo>
                  <a:pt x="288" y="262"/>
                </a:moveTo>
                <a:cubicBezTo>
                  <a:pt x="292" y="263"/>
                  <a:pt x="292" y="263"/>
                  <a:pt x="292" y="263"/>
                </a:cubicBezTo>
                <a:cubicBezTo>
                  <a:pt x="293" y="260"/>
                  <a:pt x="293" y="257"/>
                  <a:pt x="293" y="254"/>
                </a:cubicBezTo>
                <a:cubicBezTo>
                  <a:pt x="293" y="254"/>
                  <a:pt x="293" y="254"/>
                  <a:pt x="293" y="254"/>
                </a:cubicBezTo>
                <a:cubicBezTo>
                  <a:pt x="289" y="254"/>
                  <a:pt x="289" y="254"/>
                  <a:pt x="289" y="254"/>
                </a:cubicBezTo>
                <a:cubicBezTo>
                  <a:pt x="289" y="257"/>
                  <a:pt x="289" y="259"/>
                  <a:pt x="288" y="262"/>
                </a:cubicBezTo>
                <a:close/>
                <a:moveTo>
                  <a:pt x="289" y="230"/>
                </a:moveTo>
                <a:cubicBezTo>
                  <a:pt x="293" y="230"/>
                  <a:pt x="293" y="230"/>
                  <a:pt x="293" y="230"/>
                </a:cubicBezTo>
                <a:cubicBezTo>
                  <a:pt x="293" y="222"/>
                  <a:pt x="293" y="222"/>
                  <a:pt x="293" y="222"/>
                </a:cubicBezTo>
                <a:cubicBezTo>
                  <a:pt x="289" y="222"/>
                  <a:pt x="289" y="222"/>
                  <a:pt x="289" y="222"/>
                </a:cubicBezTo>
                <a:lnTo>
                  <a:pt x="289" y="230"/>
                </a:lnTo>
                <a:close/>
                <a:moveTo>
                  <a:pt x="289" y="246"/>
                </a:moveTo>
                <a:cubicBezTo>
                  <a:pt x="293" y="246"/>
                  <a:pt x="293" y="246"/>
                  <a:pt x="293" y="246"/>
                </a:cubicBezTo>
                <a:cubicBezTo>
                  <a:pt x="293" y="238"/>
                  <a:pt x="293" y="238"/>
                  <a:pt x="293" y="238"/>
                </a:cubicBezTo>
                <a:cubicBezTo>
                  <a:pt x="289" y="238"/>
                  <a:pt x="289" y="238"/>
                  <a:pt x="289" y="238"/>
                </a:cubicBezTo>
                <a:lnTo>
                  <a:pt x="289" y="246"/>
                </a:lnTo>
                <a:close/>
                <a:moveTo>
                  <a:pt x="4" y="119"/>
                </a:moveTo>
                <a:cubicBezTo>
                  <a:pt x="0" y="119"/>
                  <a:pt x="0" y="119"/>
                  <a:pt x="0" y="119"/>
                </a:cubicBezTo>
                <a:cubicBezTo>
                  <a:pt x="0" y="127"/>
                  <a:pt x="0" y="127"/>
                  <a:pt x="0" y="127"/>
                </a:cubicBezTo>
                <a:cubicBezTo>
                  <a:pt x="4" y="127"/>
                  <a:pt x="4" y="127"/>
                  <a:pt x="4" y="127"/>
                </a:cubicBezTo>
                <a:lnTo>
                  <a:pt x="4" y="119"/>
                </a:lnTo>
                <a:close/>
                <a:moveTo>
                  <a:pt x="4" y="215"/>
                </a:moveTo>
                <a:cubicBezTo>
                  <a:pt x="0" y="215"/>
                  <a:pt x="0" y="215"/>
                  <a:pt x="0" y="215"/>
                </a:cubicBezTo>
                <a:cubicBezTo>
                  <a:pt x="0" y="223"/>
                  <a:pt x="0" y="223"/>
                  <a:pt x="0" y="223"/>
                </a:cubicBezTo>
                <a:cubicBezTo>
                  <a:pt x="4" y="223"/>
                  <a:pt x="4" y="223"/>
                  <a:pt x="4" y="223"/>
                </a:cubicBezTo>
                <a:lnTo>
                  <a:pt x="4" y="215"/>
                </a:lnTo>
                <a:close/>
                <a:moveTo>
                  <a:pt x="115" y="296"/>
                </a:moveTo>
                <a:cubicBezTo>
                  <a:pt x="123" y="296"/>
                  <a:pt x="123" y="296"/>
                  <a:pt x="123" y="296"/>
                </a:cubicBezTo>
                <a:cubicBezTo>
                  <a:pt x="123" y="292"/>
                  <a:pt x="123" y="292"/>
                  <a:pt x="123" y="292"/>
                </a:cubicBezTo>
                <a:cubicBezTo>
                  <a:pt x="115" y="292"/>
                  <a:pt x="115" y="292"/>
                  <a:pt x="115" y="292"/>
                </a:cubicBezTo>
                <a:lnTo>
                  <a:pt x="115" y="296"/>
                </a:lnTo>
                <a:close/>
                <a:moveTo>
                  <a:pt x="4" y="247"/>
                </a:moveTo>
                <a:cubicBezTo>
                  <a:pt x="0" y="247"/>
                  <a:pt x="0" y="247"/>
                  <a:pt x="0" y="247"/>
                </a:cubicBezTo>
                <a:cubicBezTo>
                  <a:pt x="0" y="255"/>
                  <a:pt x="0" y="255"/>
                  <a:pt x="0" y="255"/>
                </a:cubicBezTo>
                <a:cubicBezTo>
                  <a:pt x="4" y="255"/>
                  <a:pt x="4" y="255"/>
                  <a:pt x="4" y="255"/>
                </a:cubicBezTo>
                <a:lnTo>
                  <a:pt x="4" y="247"/>
                </a:lnTo>
                <a:close/>
                <a:moveTo>
                  <a:pt x="4" y="231"/>
                </a:moveTo>
                <a:cubicBezTo>
                  <a:pt x="0" y="231"/>
                  <a:pt x="0" y="231"/>
                  <a:pt x="0" y="231"/>
                </a:cubicBezTo>
                <a:cubicBezTo>
                  <a:pt x="0" y="239"/>
                  <a:pt x="0" y="239"/>
                  <a:pt x="0" y="239"/>
                </a:cubicBezTo>
                <a:cubicBezTo>
                  <a:pt x="4" y="239"/>
                  <a:pt x="4" y="239"/>
                  <a:pt x="4" y="239"/>
                </a:cubicBezTo>
                <a:lnTo>
                  <a:pt x="4" y="231"/>
                </a:lnTo>
                <a:close/>
                <a:moveTo>
                  <a:pt x="4" y="183"/>
                </a:moveTo>
                <a:cubicBezTo>
                  <a:pt x="0" y="183"/>
                  <a:pt x="0" y="183"/>
                  <a:pt x="0" y="183"/>
                </a:cubicBezTo>
                <a:cubicBezTo>
                  <a:pt x="0" y="191"/>
                  <a:pt x="0" y="191"/>
                  <a:pt x="0" y="191"/>
                </a:cubicBezTo>
                <a:cubicBezTo>
                  <a:pt x="4" y="191"/>
                  <a:pt x="4" y="191"/>
                  <a:pt x="4" y="191"/>
                </a:cubicBezTo>
                <a:lnTo>
                  <a:pt x="4" y="183"/>
                </a:lnTo>
                <a:close/>
                <a:moveTo>
                  <a:pt x="4" y="135"/>
                </a:moveTo>
                <a:cubicBezTo>
                  <a:pt x="0" y="135"/>
                  <a:pt x="0" y="135"/>
                  <a:pt x="0" y="135"/>
                </a:cubicBezTo>
                <a:cubicBezTo>
                  <a:pt x="0" y="143"/>
                  <a:pt x="0" y="143"/>
                  <a:pt x="0" y="143"/>
                </a:cubicBezTo>
                <a:cubicBezTo>
                  <a:pt x="4" y="143"/>
                  <a:pt x="4" y="143"/>
                  <a:pt x="4" y="143"/>
                </a:cubicBezTo>
                <a:lnTo>
                  <a:pt x="4" y="135"/>
                </a:lnTo>
                <a:close/>
                <a:moveTo>
                  <a:pt x="4" y="104"/>
                </a:moveTo>
                <a:cubicBezTo>
                  <a:pt x="0" y="104"/>
                  <a:pt x="0" y="104"/>
                  <a:pt x="0" y="104"/>
                </a:cubicBezTo>
                <a:cubicBezTo>
                  <a:pt x="0" y="112"/>
                  <a:pt x="0" y="112"/>
                  <a:pt x="0" y="112"/>
                </a:cubicBezTo>
                <a:cubicBezTo>
                  <a:pt x="4" y="112"/>
                  <a:pt x="4" y="112"/>
                  <a:pt x="4" y="112"/>
                </a:cubicBezTo>
                <a:lnTo>
                  <a:pt x="4" y="104"/>
                </a:lnTo>
                <a:close/>
                <a:moveTo>
                  <a:pt x="4" y="167"/>
                </a:moveTo>
                <a:cubicBezTo>
                  <a:pt x="0" y="167"/>
                  <a:pt x="0" y="167"/>
                  <a:pt x="0" y="167"/>
                </a:cubicBezTo>
                <a:cubicBezTo>
                  <a:pt x="0" y="175"/>
                  <a:pt x="0" y="175"/>
                  <a:pt x="0" y="175"/>
                </a:cubicBezTo>
                <a:cubicBezTo>
                  <a:pt x="4" y="175"/>
                  <a:pt x="4" y="175"/>
                  <a:pt x="4" y="175"/>
                </a:cubicBezTo>
                <a:lnTo>
                  <a:pt x="4" y="167"/>
                </a:lnTo>
                <a:close/>
                <a:moveTo>
                  <a:pt x="4" y="151"/>
                </a:moveTo>
                <a:cubicBezTo>
                  <a:pt x="0" y="151"/>
                  <a:pt x="0" y="151"/>
                  <a:pt x="0" y="151"/>
                </a:cubicBezTo>
                <a:cubicBezTo>
                  <a:pt x="0" y="159"/>
                  <a:pt x="0" y="159"/>
                  <a:pt x="0" y="159"/>
                </a:cubicBezTo>
                <a:cubicBezTo>
                  <a:pt x="4" y="159"/>
                  <a:pt x="4" y="159"/>
                  <a:pt x="4" y="159"/>
                </a:cubicBezTo>
                <a:lnTo>
                  <a:pt x="4" y="151"/>
                </a:lnTo>
                <a:close/>
                <a:moveTo>
                  <a:pt x="4" y="199"/>
                </a:moveTo>
                <a:cubicBezTo>
                  <a:pt x="0" y="199"/>
                  <a:pt x="0" y="199"/>
                  <a:pt x="0" y="199"/>
                </a:cubicBezTo>
                <a:cubicBezTo>
                  <a:pt x="0" y="207"/>
                  <a:pt x="0" y="207"/>
                  <a:pt x="0" y="207"/>
                </a:cubicBezTo>
                <a:cubicBezTo>
                  <a:pt x="4" y="207"/>
                  <a:pt x="4" y="207"/>
                  <a:pt x="4" y="207"/>
                </a:cubicBezTo>
                <a:lnTo>
                  <a:pt x="4" y="199"/>
                </a:lnTo>
                <a:close/>
                <a:moveTo>
                  <a:pt x="51" y="296"/>
                </a:moveTo>
                <a:cubicBezTo>
                  <a:pt x="59" y="296"/>
                  <a:pt x="59" y="296"/>
                  <a:pt x="59" y="296"/>
                </a:cubicBezTo>
                <a:cubicBezTo>
                  <a:pt x="59" y="292"/>
                  <a:pt x="59" y="292"/>
                  <a:pt x="59" y="292"/>
                </a:cubicBezTo>
                <a:cubicBezTo>
                  <a:pt x="51" y="292"/>
                  <a:pt x="51" y="292"/>
                  <a:pt x="51" y="292"/>
                </a:cubicBezTo>
                <a:lnTo>
                  <a:pt x="51" y="296"/>
                </a:lnTo>
                <a:close/>
                <a:moveTo>
                  <a:pt x="83" y="296"/>
                </a:moveTo>
                <a:cubicBezTo>
                  <a:pt x="91" y="296"/>
                  <a:pt x="91" y="296"/>
                  <a:pt x="91" y="296"/>
                </a:cubicBezTo>
                <a:cubicBezTo>
                  <a:pt x="91" y="292"/>
                  <a:pt x="91" y="292"/>
                  <a:pt x="91" y="292"/>
                </a:cubicBezTo>
                <a:cubicBezTo>
                  <a:pt x="83" y="292"/>
                  <a:pt x="83" y="292"/>
                  <a:pt x="83" y="292"/>
                </a:cubicBezTo>
                <a:lnTo>
                  <a:pt x="83" y="296"/>
                </a:lnTo>
                <a:close/>
                <a:moveTo>
                  <a:pt x="67" y="296"/>
                </a:moveTo>
                <a:cubicBezTo>
                  <a:pt x="75" y="296"/>
                  <a:pt x="75" y="296"/>
                  <a:pt x="75" y="296"/>
                </a:cubicBezTo>
                <a:cubicBezTo>
                  <a:pt x="75" y="292"/>
                  <a:pt x="75" y="292"/>
                  <a:pt x="75" y="292"/>
                </a:cubicBezTo>
                <a:cubicBezTo>
                  <a:pt x="67" y="292"/>
                  <a:pt x="67" y="292"/>
                  <a:pt x="67" y="292"/>
                </a:cubicBezTo>
                <a:lnTo>
                  <a:pt x="67" y="296"/>
                </a:lnTo>
                <a:close/>
                <a:moveTo>
                  <a:pt x="99" y="296"/>
                </a:moveTo>
                <a:cubicBezTo>
                  <a:pt x="107" y="296"/>
                  <a:pt x="107" y="296"/>
                  <a:pt x="107" y="296"/>
                </a:cubicBezTo>
                <a:cubicBezTo>
                  <a:pt x="107" y="292"/>
                  <a:pt x="107" y="292"/>
                  <a:pt x="107" y="292"/>
                </a:cubicBezTo>
                <a:cubicBezTo>
                  <a:pt x="99" y="292"/>
                  <a:pt x="99" y="292"/>
                  <a:pt x="99" y="292"/>
                </a:cubicBezTo>
                <a:lnTo>
                  <a:pt x="99" y="296"/>
                </a:lnTo>
                <a:close/>
                <a:moveTo>
                  <a:pt x="20" y="290"/>
                </a:moveTo>
                <a:cubicBezTo>
                  <a:pt x="22" y="291"/>
                  <a:pt x="24" y="293"/>
                  <a:pt x="27" y="294"/>
                </a:cubicBezTo>
                <a:cubicBezTo>
                  <a:pt x="28" y="290"/>
                  <a:pt x="28" y="290"/>
                  <a:pt x="28" y="290"/>
                </a:cubicBezTo>
                <a:cubicBezTo>
                  <a:pt x="26" y="289"/>
                  <a:pt x="24" y="288"/>
                  <a:pt x="22" y="286"/>
                </a:cubicBezTo>
                <a:lnTo>
                  <a:pt x="20" y="290"/>
                </a:lnTo>
                <a:close/>
                <a:moveTo>
                  <a:pt x="7" y="278"/>
                </a:moveTo>
                <a:cubicBezTo>
                  <a:pt x="9" y="281"/>
                  <a:pt x="11" y="283"/>
                  <a:pt x="13" y="285"/>
                </a:cubicBezTo>
                <a:cubicBezTo>
                  <a:pt x="16" y="282"/>
                  <a:pt x="16" y="282"/>
                  <a:pt x="16" y="282"/>
                </a:cubicBezTo>
                <a:cubicBezTo>
                  <a:pt x="14" y="280"/>
                  <a:pt x="12" y="278"/>
                  <a:pt x="11" y="276"/>
                </a:cubicBezTo>
                <a:lnTo>
                  <a:pt x="7" y="278"/>
                </a:lnTo>
                <a:close/>
                <a:moveTo>
                  <a:pt x="36" y="292"/>
                </a:moveTo>
                <a:cubicBezTo>
                  <a:pt x="35" y="296"/>
                  <a:pt x="35" y="296"/>
                  <a:pt x="35" y="296"/>
                </a:cubicBezTo>
                <a:cubicBezTo>
                  <a:pt x="37" y="296"/>
                  <a:pt x="40" y="296"/>
                  <a:pt x="42" y="296"/>
                </a:cubicBezTo>
                <a:cubicBezTo>
                  <a:pt x="43" y="296"/>
                  <a:pt x="43" y="296"/>
                  <a:pt x="43" y="296"/>
                </a:cubicBezTo>
                <a:cubicBezTo>
                  <a:pt x="43" y="292"/>
                  <a:pt x="43" y="292"/>
                  <a:pt x="43" y="292"/>
                </a:cubicBezTo>
                <a:cubicBezTo>
                  <a:pt x="42" y="292"/>
                  <a:pt x="42" y="292"/>
                  <a:pt x="42" y="292"/>
                </a:cubicBezTo>
                <a:cubicBezTo>
                  <a:pt x="40" y="292"/>
                  <a:pt x="38" y="292"/>
                  <a:pt x="36" y="292"/>
                </a:cubicBezTo>
                <a:close/>
                <a:moveTo>
                  <a:pt x="1" y="263"/>
                </a:moveTo>
                <a:cubicBezTo>
                  <a:pt x="1" y="266"/>
                  <a:pt x="2" y="269"/>
                  <a:pt x="3" y="271"/>
                </a:cubicBezTo>
                <a:cubicBezTo>
                  <a:pt x="7" y="269"/>
                  <a:pt x="7" y="269"/>
                  <a:pt x="7" y="269"/>
                </a:cubicBezTo>
                <a:cubicBezTo>
                  <a:pt x="6" y="267"/>
                  <a:pt x="5" y="265"/>
                  <a:pt x="5" y="262"/>
                </a:cubicBezTo>
                <a:lnTo>
                  <a:pt x="1" y="263"/>
                </a:ln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solidFill>
                <a:srgbClr val="343434"/>
              </a:solidFill>
            </a:endParaRPr>
          </a:p>
        </p:txBody>
      </p:sp>
      <p:grpSp>
        <p:nvGrpSpPr>
          <p:cNvPr id="4" name="Group 3"/>
          <p:cNvGrpSpPr/>
          <p:nvPr/>
        </p:nvGrpSpPr>
        <p:grpSpPr>
          <a:xfrm>
            <a:off x="6730374" y="2579194"/>
            <a:ext cx="1045443" cy="1168121"/>
            <a:chOff x="6705443" y="2579193"/>
            <a:chExt cx="1045443" cy="1168121"/>
          </a:xfrm>
        </p:grpSpPr>
        <p:sp>
          <p:nvSpPr>
            <p:cNvPr id="35" name="Freeform 6"/>
            <p:cNvSpPr>
              <a:spLocks noChangeAspect="1" noEditPoints="1"/>
            </p:cNvSpPr>
            <p:nvPr/>
          </p:nvSpPr>
          <p:spPr bwMode="auto">
            <a:xfrm>
              <a:off x="6705443" y="2579193"/>
              <a:ext cx="442311" cy="581451"/>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solidFill>
                  <a:srgbClr val="343434"/>
                </a:solidFill>
              </a:endParaRPr>
            </a:p>
          </p:txBody>
        </p:sp>
        <p:sp>
          <p:nvSpPr>
            <p:cNvPr id="24" name="Freeform 128"/>
            <p:cNvSpPr>
              <a:spLocks noChangeAspect="1"/>
            </p:cNvSpPr>
            <p:nvPr/>
          </p:nvSpPr>
          <p:spPr bwMode="black">
            <a:xfrm>
              <a:off x="7097892" y="3386591"/>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343434"/>
                </a:solidFill>
              </a:endParaRPr>
            </a:p>
          </p:txBody>
        </p:sp>
        <p:sp>
          <p:nvSpPr>
            <p:cNvPr id="2" name="Trapezoid 1"/>
            <p:cNvSpPr/>
            <p:nvPr/>
          </p:nvSpPr>
          <p:spPr bwMode="auto">
            <a:xfrm rot="8419041">
              <a:off x="6915480" y="2911222"/>
              <a:ext cx="549101" cy="678034"/>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101" h="678034">
                  <a:moveTo>
                    <a:pt x="0" y="678034"/>
                  </a:moveTo>
                  <a:lnTo>
                    <a:pt x="142540" y="0"/>
                  </a:lnTo>
                  <a:lnTo>
                    <a:pt x="430299" y="0"/>
                  </a:lnTo>
                  <a:lnTo>
                    <a:pt x="549101" y="643388"/>
                  </a:lnTo>
                  <a:lnTo>
                    <a:pt x="250203" y="389765"/>
                  </a:lnTo>
                  <a:lnTo>
                    <a:pt x="0" y="678034"/>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6" name="Rectangle 35"/>
          <p:cNvSpPr/>
          <p:nvPr/>
        </p:nvSpPr>
        <p:spPr>
          <a:xfrm>
            <a:off x="8480487" y="4241666"/>
            <a:ext cx="733492" cy="372387"/>
          </a:xfrm>
          <a:prstGeom prst="rect">
            <a:avLst/>
          </a:prstGeom>
        </p:spPr>
        <p:txBody>
          <a:bodyPr wrap="none" lIns="121899" tIns="60949" rIns="121899" bIns="60949">
            <a:spAutoFit/>
          </a:bodyPr>
          <a:lstStyle/>
          <a:p>
            <a:pPr defTabSz="914209">
              <a:lnSpc>
                <a:spcPct val="90000"/>
              </a:lnSpc>
              <a:buSzPct val="90000"/>
              <a:defRPr/>
            </a:pPr>
            <a:r>
              <a:rPr lang="en-US" kern="0" dirty="0" smtClean="0">
                <a:gradFill>
                  <a:gsLst>
                    <a:gs pos="85000">
                      <a:srgbClr val="FFFFFF"/>
                    </a:gs>
                    <a:gs pos="0">
                      <a:srgbClr val="FFFFFF"/>
                    </a:gs>
                  </a:gsLst>
                  <a:lin ang="5400000" scaled="0"/>
                </a:gradFill>
              </a:rPr>
              <a:t>PaaS</a:t>
            </a:r>
            <a:endParaRPr lang="en-US" kern="0" dirty="0">
              <a:gradFill>
                <a:gsLst>
                  <a:gs pos="85000">
                    <a:srgbClr val="FFFFFF"/>
                  </a:gs>
                  <a:gs pos="0">
                    <a:srgbClr val="FFFFFF"/>
                  </a:gs>
                </a:gsLst>
                <a:lin ang="5400000" scaled="0"/>
              </a:gradFill>
            </a:endParaRPr>
          </a:p>
        </p:txBody>
      </p:sp>
      <p:grpSp>
        <p:nvGrpSpPr>
          <p:cNvPr id="6" name="Group 5"/>
          <p:cNvGrpSpPr/>
          <p:nvPr/>
        </p:nvGrpSpPr>
        <p:grpSpPr>
          <a:xfrm>
            <a:off x="8333090" y="2557292"/>
            <a:ext cx="1028286" cy="1211925"/>
            <a:chOff x="8237852" y="2535042"/>
            <a:chExt cx="1028286" cy="1211925"/>
          </a:xfrm>
        </p:grpSpPr>
        <p:pic>
          <p:nvPicPr>
            <p:cNvPr id="72" name="Picture 2" descr="\\MAGNUM\Projects\Microsoft\Cloud Power FY12\Design\Icons\PNGs\Web.png"/>
            <p:cNvPicPr>
              <a:picLocks noChangeAspect="1" noChangeArrowheads="1"/>
            </p:cNvPicPr>
            <p:nvPr/>
          </p:nvPicPr>
          <p:blipFill rotWithShape="1">
            <a:blip r:embed="rId3" cstate="print">
              <a:lum bright="100000"/>
            </a:blip>
            <a:srcRect t="1" b="-1316"/>
            <a:stretch/>
          </p:blipFill>
          <p:spPr bwMode="auto">
            <a:xfrm>
              <a:off x="8237852" y="2535042"/>
              <a:ext cx="676969" cy="685872"/>
            </a:xfrm>
            <a:prstGeom prst="rect">
              <a:avLst/>
            </a:prstGeom>
            <a:noFill/>
          </p:spPr>
        </p:pic>
        <p:sp>
          <p:nvSpPr>
            <p:cNvPr id="30" name="Freeform 128"/>
            <p:cNvSpPr>
              <a:spLocks noChangeAspect="1"/>
            </p:cNvSpPr>
            <p:nvPr/>
          </p:nvSpPr>
          <p:spPr bwMode="black">
            <a:xfrm>
              <a:off x="8613144" y="3386244"/>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343434"/>
                </a:solidFill>
              </a:endParaRPr>
            </a:p>
          </p:txBody>
        </p:sp>
        <p:sp>
          <p:nvSpPr>
            <p:cNvPr id="32" name="Trapezoid 1"/>
            <p:cNvSpPr/>
            <p:nvPr/>
          </p:nvSpPr>
          <p:spPr bwMode="auto">
            <a:xfrm rot="9184644">
              <a:off x="8512224" y="2917660"/>
              <a:ext cx="575091" cy="661425"/>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282909 w 581807"/>
                <a:gd name="connsiteY4" fmla="*/ 389765 h 661425"/>
                <a:gd name="connsiteX5" fmla="*/ 0 w 581807"/>
                <a:gd name="connsiteY5" fmla="*/ 661425 h 661425"/>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151795 w 581807"/>
                <a:gd name="connsiteY4" fmla="*/ 370198 h 661425"/>
                <a:gd name="connsiteX5" fmla="*/ 0 w 581807"/>
                <a:gd name="connsiteY5" fmla="*/ 661425 h 661425"/>
                <a:gd name="connsiteX0" fmla="*/ 0 w 575091"/>
                <a:gd name="connsiteY0" fmla="*/ 661425 h 661425"/>
                <a:gd name="connsiteX1" fmla="*/ 175246 w 575091"/>
                <a:gd name="connsiteY1" fmla="*/ 0 h 661425"/>
                <a:gd name="connsiteX2" fmla="*/ 463005 w 575091"/>
                <a:gd name="connsiteY2" fmla="*/ 0 h 661425"/>
                <a:gd name="connsiteX3" fmla="*/ 575091 w 575091"/>
                <a:gd name="connsiteY3" fmla="*/ 592961 h 661425"/>
                <a:gd name="connsiteX4" fmla="*/ 151795 w 575091"/>
                <a:gd name="connsiteY4" fmla="*/ 370198 h 661425"/>
                <a:gd name="connsiteX5" fmla="*/ 0 w 575091"/>
                <a:gd name="connsiteY5" fmla="*/ 661425 h 6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091" h="661425">
                  <a:moveTo>
                    <a:pt x="0" y="661425"/>
                  </a:moveTo>
                  <a:lnTo>
                    <a:pt x="175246" y="0"/>
                  </a:lnTo>
                  <a:lnTo>
                    <a:pt x="463005" y="0"/>
                  </a:lnTo>
                  <a:lnTo>
                    <a:pt x="575091" y="592961"/>
                  </a:lnTo>
                  <a:lnTo>
                    <a:pt x="151795" y="370198"/>
                  </a:lnTo>
                  <a:lnTo>
                    <a:pt x="0" y="661425"/>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p:cNvSpPr/>
          <p:nvPr/>
        </p:nvSpPr>
        <p:spPr>
          <a:xfrm>
            <a:off x="1061884" y="4687314"/>
            <a:ext cx="7010429" cy="2170686"/>
          </a:xfrm>
          <a:prstGeom prst="rect">
            <a:avLst/>
          </a:prstGeom>
        </p:spPr>
        <p:txBody>
          <a:bodyPr wrap="square" anchor="ctr">
            <a:noAutofit/>
          </a:bodyPr>
          <a:lstStyle/>
          <a:p>
            <a:pPr algn="r"/>
            <a:r>
              <a:rPr lang="en-US" sz="4400" dirty="0" smtClean="0">
                <a:solidFill>
                  <a:srgbClr val="FFFFFF"/>
                </a:solidFill>
                <a:latin typeface="Segoe UI Light"/>
              </a:rPr>
              <a:t>From private to public </a:t>
            </a:r>
            <a:r>
              <a:rPr lang="en-US" sz="4400" dirty="0">
                <a:solidFill>
                  <a:srgbClr val="FFFFFF"/>
                </a:solidFill>
                <a:latin typeface="Segoe UI Light"/>
              </a:rPr>
              <a:t>Cloud</a:t>
            </a:r>
            <a:endParaRPr lang="sv-SE" sz="4400" dirty="0">
              <a:solidFill>
                <a:srgbClr val="FFFFFF"/>
              </a:solidFill>
              <a:latin typeface="Segoe UI Light"/>
            </a:endParaRPr>
          </a:p>
        </p:txBody>
      </p:sp>
      <p:sp>
        <p:nvSpPr>
          <p:cNvPr id="37"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FFFFFF"/>
                </a:solidFill>
              </a:rPr>
              <a:t>Microsoft Relational Storage Options</a:t>
            </a:r>
            <a:endParaRPr lang="en-US" dirty="0">
              <a:solidFill>
                <a:srgbClr val="FFFFFF"/>
              </a:solidFill>
            </a:endParaRPr>
          </a:p>
        </p:txBody>
      </p:sp>
      <p:sp>
        <p:nvSpPr>
          <p:cNvPr id="38" name="Rectangle 37"/>
          <p:cNvSpPr/>
          <p:nvPr/>
        </p:nvSpPr>
        <p:spPr>
          <a:xfrm>
            <a:off x="1061884" y="548787"/>
            <a:ext cx="7010430" cy="1660204"/>
          </a:xfrm>
          <a:prstGeom prst="rect">
            <a:avLst/>
          </a:prstGeom>
        </p:spPr>
        <p:txBody>
          <a:bodyPr wrap="square" anchor="ctr">
            <a:noAutofit/>
          </a:bodyPr>
          <a:lstStyle/>
          <a:p>
            <a:pPr algn="r"/>
            <a:r>
              <a:rPr lang="en-US" sz="4400" dirty="0">
                <a:solidFill>
                  <a:srgbClr val="FFFFFF"/>
                </a:solidFill>
                <a:latin typeface="Segoe UI Light"/>
              </a:rPr>
              <a:t>A Continuous </a:t>
            </a:r>
            <a:r>
              <a:rPr lang="en-US" sz="4400" dirty="0" smtClean="0">
                <a:solidFill>
                  <a:srgbClr val="FFFFFF"/>
                </a:solidFill>
                <a:latin typeface="Segoe UI Light"/>
              </a:rPr>
              <a:t>offering</a:t>
            </a:r>
            <a:endParaRPr lang="sv-SE" sz="4400" dirty="0">
              <a:solidFill>
                <a:srgbClr val="FFFFFF"/>
              </a:solidFill>
              <a:latin typeface="Segoe UI Light"/>
            </a:endParaRPr>
          </a:p>
        </p:txBody>
      </p:sp>
      <p:pic>
        <p:nvPicPr>
          <p:cNvPr id="26" name="Picture 2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54015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body" sz="quarter" idx="12"/>
          </p:nvPr>
        </p:nvSpPr>
        <p:spPr>
          <a:prstGeom prst="rect">
            <a:avLst/>
          </a:prstGeom>
        </p:spPr>
        <p:txBody>
          <a:bodyPr/>
          <a:lstStyle/>
          <a:p>
            <a:pPr>
              <a:lnSpc>
                <a:spcPct val="100000"/>
              </a:lnSpc>
              <a:spcBef>
                <a:spcPts val="0"/>
              </a:spcBef>
            </a:pPr>
            <a:r>
              <a:rPr lang="en-US" dirty="0" smtClean="0"/>
              <a:t>Starting with the basics</a:t>
            </a:r>
            <a:endParaRPr lang="en-US" dirty="0"/>
          </a:p>
        </p:txBody>
      </p:sp>
      <p:sp>
        <p:nvSpPr>
          <p:cNvPr id="3" name="Title 2"/>
          <p:cNvSpPr>
            <a:spLocks noGrp="1"/>
          </p:cNvSpPr>
          <p:nvPr>
            <p:ph type="title"/>
          </p:nvPr>
        </p:nvSpPr>
        <p:spPr>
          <a:prstGeom prst="rect">
            <a:avLst/>
          </a:prstGeom>
        </p:spPr>
        <p:txBody>
          <a:bodyPr/>
          <a:lstStyle/>
          <a:p>
            <a:r>
              <a:rPr lang="en-US" dirty="0" smtClean="0">
                <a:solidFill>
                  <a:schemeClr val="bg1"/>
                </a:solidFill>
              </a:rPr>
              <a:t>Architecture</a:t>
            </a:r>
            <a:endParaRPr lang="en-US" dirty="0">
              <a:solidFill>
                <a:schemeClr val="bg1"/>
              </a:solidFill>
            </a:endParaRPr>
          </a:p>
        </p:txBody>
      </p:sp>
    </p:spTree>
    <p:extLst>
      <p:ext uri="{BB962C8B-B14F-4D97-AF65-F5344CB8AC3E}">
        <p14:creationId xmlns:p14="http://schemas.microsoft.com/office/powerpoint/2010/main" val="192861604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r>
              <a:rPr lang="en-US" dirty="0"/>
              <a:t>A Server </a:t>
            </a:r>
            <a:r>
              <a:rPr lang="en-US" dirty="0" smtClean="0"/>
              <a:t>is not a machine</a:t>
            </a:r>
            <a:endParaRPr lang="en-US" dirty="0"/>
          </a:p>
        </p:txBody>
      </p:sp>
      <p:grpSp>
        <p:nvGrpSpPr>
          <p:cNvPr id="24" name="Group 23"/>
          <p:cNvGrpSpPr/>
          <p:nvPr/>
        </p:nvGrpSpPr>
        <p:grpSpPr>
          <a:xfrm>
            <a:off x="3083808" y="1866787"/>
            <a:ext cx="6024385" cy="4321888"/>
            <a:chOff x="2617694" y="1866787"/>
            <a:chExt cx="6024385" cy="4321888"/>
          </a:xfrm>
        </p:grpSpPr>
        <p:grpSp>
          <p:nvGrpSpPr>
            <p:cNvPr id="15" name="Group 14"/>
            <p:cNvGrpSpPr/>
            <p:nvPr/>
          </p:nvGrpSpPr>
          <p:grpSpPr>
            <a:xfrm>
              <a:off x="2617694" y="1866787"/>
              <a:ext cx="5749661" cy="4321888"/>
              <a:chOff x="2413000" y="1055545"/>
              <a:chExt cx="7352849" cy="5526968"/>
            </a:xfrm>
          </p:grpSpPr>
          <p:grpSp>
            <p:nvGrpSpPr>
              <p:cNvPr id="16" name="Group 15"/>
              <p:cNvGrpSpPr/>
              <p:nvPr/>
            </p:nvGrpSpPr>
            <p:grpSpPr>
              <a:xfrm>
                <a:off x="2413000" y="1055545"/>
                <a:ext cx="7352849" cy="2520000"/>
                <a:chOff x="2413000" y="1055545"/>
                <a:chExt cx="7352849" cy="2520000"/>
              </a:xfrm>
            </p:grpSpPr>
            <p:sp>
              <p:nvSpPr>
                <p:cNvPr id="21" name="Chevron 20"/>
                <p:cNvSpPr/>
                <p:nvPr/>
              </p:nvSpPr>
              <p:spPr bwMode="auto">
                <a:xfrm>
                  <a:off x="5375039" y="1594584"/>
                  <a:ext cx="1441922" cy="1441922"/>
                </a:xfrm>
                <a:prstGeom prst="chevron">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22" name="Rectangle 21"/>
                <p:cNvSpPr/>
                <p:nvPr/>
              </p:nvSpPr>
              <p:spPr bwMode="auto">
                <a:xfrm>
                  <a:off x="2413000"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Segoe UI Light"/>
                    </a:rPr>
                    <a:t>SQL</a:t>
                  </a:r>
                  <a:r>
                    <a:rPr lang="en-US" sz="3600" b="1" dirty="0">
                      <a:gradFill>
                        <a:gsLst>
                          <a:gs pos="0">
                            <a:srgbClr val="FFFFFF"/>
                          </a:gs>
                          <a:gs pos="100000">
                            <a:srgbClr val="FFFFFF"/>
                          </a:gs>
                        </a:gsLst>
                        <a:lin ang="5400000" scaled="0"/>
                      </a:gradFill>
                      <a:latin typeface="Segoe UI Light"/>
                    </a:rPr>
                    <a:t> Server</a:t>
                  </a:r>
                </a:p>
              </p:txBody>
            </p:sp>
            <p:sp>
              <p:nvSpPr>
                <p:cNvPr id="23" name="Rectangle 22"/>
                <p:cNvSpPr/>
                <p:nvPr/>
              </p:nvSpPr>
              <p:spPr bwMode="auto">
                <a:xfrm>
                  <a:off x="7245849"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Segoe UI Light"/>
                    </a:rPr>
                    <a:t>Machine</a:t>
                  </a:r>
                </a:p>
              </p:txBody>
            </p:sp>
          </p:grpSp>
          <p:grpSp>
            <p:nvGrpSpPr>
              <p:cNvPr id="17" name="Group 16"/>
              <p:cNvGrpSpPr/>
              <p:nvPr/>
            </p:nvGrpSpPr>
            <p:grpSpPr>
              <a:xfrm>
                <a:off x="2415552" y="4062513"/>
                <a:ext cx="7350295" cy="2520000"/>
                <a:chOff x="2415552" y="3539999"/>
                <a:chExt cx="7350295" cy="2520000"/>
              </a:xfrm>
            </p:grpSpPr>
            <p:sp>
              <p:nvSpPr>
                <p:cNvPr id="18" name="Chevron 17"/>
                <p:cNvSpPr/>
                <p:nvPr/>
              </p:nvSpPr>
              <p:spPr bwMode="auto">
                <a:xfrm>
                  <a:off x="5375039" y="4079038"/>
                  <a:ext cx="1441922" cy="1441922"/>
                </a:xfrm>
                <a:prstGeom prst="chevron">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19" name="Rectangle 18"/>
                <p:cNvSpPr/>
                <p:nvPr/>
              </p:nvSpPr>
              <p:spPr bwMode="auto">
                <a:xfrm>
                  <a:off x="2415552"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Segoe UI Light"/>
                    </a:rPr>
                    <a:t>Azure</a:t>
                  </a:r>
                </a:p>
                <a:p>
                  <a:pPr algn="ctr" defTabSz="914099"/>
                  <a:r>
                    <a:rPr lang="en-US" sz="3200" b="1" dirty="0">
                      <a:gradFill>
                        <a:gsLst>
                          <a:gs pos="0">
                            <a:srgbClr val="FFFFFF"/>
                          </a:gs>
                          <a:gs pos="100000">
                            <a:srgbClr val="FFFFFF"/>
                          </a:gs>
                        </a:gsLst>
                        <a:lin ang="5400000" scaled="0"/>
                      </a:gradFill>
                      <a:latin typeface="Segoe UI Light"/>
                    </a:rPr>
                    <a:t>SQL Database Server</a:t>
                  </a:r>
                </a:p>
              </p:txBody>
            </p:sp>
            <p:sp>
              <p:nvSpPr>
                <p:cNvPr id="20" name="Rectangle 19"/>
                <p:cNvSpPr/>
                <p:nvPr/>
              </p:nvSpPr>
              <p:spPr bwMode="auto">
                <a:xfrm>
                  <a:off x="7245847"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Segoe UI Light"/>
                    </a:rPr>
                    <a:t>TDS Endpoint</a:t>
                  </a:r>
                </a:p>
              </p:txBody>
            </p:sp>
          </p:grpSp>
        </p:grpSp>
        <p:sp>
          <p:nvSpPr>
            <p:cNvPr id="3" name="Rectangle 2"/>
            <p:cNvSpPr/>
            <p:nvPr/>
          </p:nvSpPr>
          <p:spPr>
            <a:xfrm>
              <a:off x="6122079" y="3407134"/>
              <a:ext cx="2520000" cy="369332"/>
            </a:xfrm>
            <a:prstGeom prst="rect">
              <a:avLst/>
            </a:prstGeom>
          </p:spPr>
          <p:txBody>
            <a:bodyPr wrap="square">
              <a:spAutoFit/>
            </a:bodyPr>
            <a:lstStyle/>
            <a:p>
              <a:pPr algn="ctr"/>
              <a:r>
                <a:rPr lang="en-US" b="1" dirty="0">
                  <a:gradFill>
                    <a:gsLst>
                      <a:gs pos="0">
                        <a:srgbClr val="FFFFFF"/>
                      </a:gs>
                      <a:gs pos="100000">
                        <a:srgbClr val="FFFFFF"/>
                      </a:gs>
                    </a:gsLst>
                    <a:lin ang="5400000" scaled="0"/>
                  </a:gradFill>
                  <a:latin typeface="Segoe UI Light"/>
                </a:rPr>
                <a:t>(Physical/VM)</a:t>
              </a:r>
            </a:p>
          </p:txBody>
        </p:sp>
      </p:grpSp>
    </p:spTree>
    <p:extLst>
      <p:ext uri="{BB962C8B-B14F-4D97-AF65-F5344CB8AC3E}">
        <p14:creationId xmlns:p14="http://schemas.microsoft.com/office/powerpoint/2010/main" val="253736148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925286"/>
            <a:ext cx="6577690"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Font typeface="Arial" pitchFamily="34" charset="0"/>
              <a:buNone/>
            </a:pPr>
            <a:r>
              <a:rPr lang="en-US" sz="3600" spc="-51" dirty="0" smtClean="0">
                <a:solidFill>
                  <a:srgbClr val="D2D2D2"/>
                </a:solidFill>
                <a:latin typeface="Segoe UI Light"/>
              </a:rPr>
              <a:t>Applications communicate </a:t>
            </a:r>
            <a:r>
              <a:rPr lang="en-US" sz="3600" spc="-51" dirty="0">
                <a:solidFill>
                  <a:srgbClr val="D2D2D2"/>
                </a:solidFill>
                <a:latin typeface="Segoe UI Light"/>
              </a:rPr>
              <a:t>directly </a:t>
            </a:r>
            <a:r>
              <a:rPr lang="en-US" sz="3600" spc="-51" dirty="0" smtClean="0">
                <a:solidFill>
                  <a:srgbClr val="D2D2D2"/>
                </a:solidFill>
                <a:latin typeface="Segoe UI Light"/>
              </a:rPr>
              <a:t>with SQL Database using TDS.</a:t>
            </a:r>
            <a:endParaRPr lang="en-US" sz="3600" dirty="0">
              <a:latin typeface="Segoe UI Ligh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FFFFFF"/>
                </a:solidFill>
              </a:rPr>
              <a:t>How It </a:t>
            </a:r>
            <a:r>
              <a:rPr lang="en-US" dirty="0" smtClean="0">
                <a:solidFill>
                  <a:srgbClr val="FFFFFF"/>
                </a:solidFill>
              </a:rPr>
              <a:t>Works – Architecture of the Service</a:t>
            </a:r>
            <a:endParaRPr lang="en-US" dirty="0">
              <a:solidFill>
                <a:srgbClr val="FFFFFF"/>
              </a:solidFill>
            </a:endParaRPr>
          </a:p>
        </p:txBody>
      </p:sp>
      <p:grpSp>
        <p:nvGrpSpPr>
          <p:cNvPr id="13" name="Group 12"/>
          <p:cNvGrpSpPr/>
          <p:nvPr/>
        </p:nvGrpSpPr>
        <p:grpSpPr>
          <a:xfrm>
            <a:off x="7518833" y="353101"/>
            <a:ext cx="3976070" cy="1592486"/>
            <a:chOff x="7518833" y="353101"/>
            <a:chExt cx="3976070" cy="1592486"/>
          </a:xfrm>
        </p:grpSpPr>
        <p:sp>
          <p:nvSpPr>
            <p:cNvPr id="14" name="Rectangle 1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rgbClr val="00BCF2">
                      <a:lumMod val="50000"/>
                    </a:srgbClr>
                  </a:solidFill>
                </a:rPr>
                <a:t>Client Layer</a:t>
              </a:r>
            </a:p>
          </p:txBody>
        </p:sp>
        <p:sp>
          <p:nvSpPr>
            <p:cNvPr id="15" name="Rectangle 1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16" name="Rectangle 1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17" name="Rectangle 1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18" name="Rectangle 1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19" name="Rectangle 18"/>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20" name="Rectangle 19"/>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Tree>
    <p:extLst>
      <p:ext uri="{BB962C8B-B14F-4D97-AF65-F5344CB8AC3E}">
        <p14:creationId xmlns:p14="http://schemas.microsoft.com/office/powerpoint/2010/main" val="3511257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2282776"/>
            <a:ext cx="6577690" cy="180109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Font typeface="Arial" pitchFamily="34" charset="0"/>
              <a:buNone/>
            </a:pPr>
            <a:r>
              <a:rPr lang="en-US" sz="3600" spc="-51" dirty="0" smtClean="0">
                <a:solidFill>
                  <a:srgbClr val="D2D2D2"/>
                </a:solidFill>
                <a:latin typeface="Segoe UI Light"/>
              </a:rPr>
              <a:t>Gateway </a:t>
            </a:r>
            <a:r>
              <a:rPr lang="en-US" sz="3600" spc="-51" dirty="0">
                <a:solidFill>
                  <a:srgbClr val="D2D2D2"/>
                </a:solidFill>
                <a:latin typeface="Segoe UI Light"/>
              </a:rPr>
              <a:t>between Client </a:t>
            </a:r>
            <a:r>
              <a:rPr lang="en-US" sz="3600" spc="-51" dirty="0" smtClean="0">
                <a:solidFill>
                  <a:srgbClr val="D2D2D2"/>
                </a:solidFill>
                <a:latin typeface="Segoe UI Light"/>
              </a:rPr>
              <a:t>layer</a:t>
            </a:r>
            <a:br>
              <a:rPr lang="en-US" sz="3600" spc="-51" dirty="0" smtClean="0">
                <a:solidFill>
                  <a:srgbClr val="D2D2D2"/>
                </a:solidFill>
                <a:latin typeface="Segoe UI Light"/>
              </a:rPr>
            </a:br>
            <a:r>
              <a:rPr lang="en-US" sz="3600" spc="-51" dirty="0" smtClean="0">
                <a:solidFill>
                  <a:srgbClr val="D2D2D2"/>
                </a:solidFill>
                <a:latin typeface="Segoe UI Light"/>
              </a:rPr>
              <a:t>and </a:t>
            </a:r>
            <a:r>
              <a:rPr lang="en-US" sz="3600" spc="-51" dirty="0">
                <a:solidFill>
                  <a:srgbClr val="D2D2D2"/>
                </a:solidFill>
                <a:latin typeface="Segoe UI Light"/>
              </a:rPr>
              <a:t>Platform layer</a:t>
            </a:r>
            <a:r>
              <a:rPr lang="en-US" sz="3600" spc="-51" dirty="0" smtClean="0">
                <a:solidFill>
                  <a:srgbClr val="D2D2D2"/>
                </a:solidFill>
                <a:latin typeface="Segoe UI Light"/>
              </a:rPr>
              <a:t>.</a:t>
            </a:r>
            <a:endParaRPr lang="en-US" sz="3600" spc="-51" dirty="0">
              <a:solidFill>
                <a:srgbClr val="D2D2D2"/>
              </a:solidFill>
              <a:latin typeface="Segoe UI Ligh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FFFFFF"/>
                </a:solidFill>
              </a:rPr>
              <a:t>How It </a:t>
            </a:r>
            <a:r>
              <a:rPr lang="en-US" dirty="0" smtClean="0">
                <a:solidFill>
                  <a:srgbClr val="FFFFFF"/>
                </a:solidFill>
              </a:rPr>
              <a:t>Works – Architecture of the Service</a:t>
            </a:r>
            <a:endParaRPr lang="en-US" dirty="0">
              <a:solidFill>
                <a:srgbClr val="FFFFFF"/>
              </a:solidFill>
            </a:endParaRPr>
          </a:p>
        </p:txBody>
      </p:sp>
      <p:grpSp>
        <p:nvGrpSpPr>
          <p:cNvPr id="33" name="Group 32"/>
          <p:cNvGrpSpPr/>
          <p:nvPr/>
        </p:nvGrpSpPr>
        <p:grpSpPr>
          <a:xfrm>
            <a:off x="7518833" y="353101"/>
            <a:ext cx="3976070" cy="1592486"/>
            <a:chOff x="7518833" y="353101"/>
            <a:chExt cx="3976070" cy="1592486"/>
          </a:xfrm>
        </p:grpSpPr>
        <p:sp>
          <p:nvSpPr>
            <p:cNvPr id="34" name="Rectangle 3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rgbClr val="00BCF2">
                      <a:lumMod val="50000"/>
                    </a:srgbClr>
                  </a:solidFill>
                </a:rPr>
                <a:t>Client Layer</a:t>
              </a:r>
            </a:p>
          </p:txBody>
        </p:sp>
        <p:sp>
          <p:nvSpPr>
            <p:cNvPr id="35" name="Rectangle 3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6" name="Rectangle 3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37" name="Rectangle 3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38" name="Rectangle 3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5" name="Rectangle 44"/>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7" name="Rectangle 46"/>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2" name="Rectangle 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rgbClr val="FFFFFF"/>
              </a:solidFill>
            </a:endParaRPr>
          </a:p>
        </p:txBody>
      </p:sp>
      <p:grpSp>
        <p:nvGrpSpPr>
          <p:cNvPr id="48" name="Group 47"/>
          <p:cNvGrpSpPr/>
          <p:nvPr/>
        </p:nvGrpSpPr>
        <p:grpSpPr>
          <a:xfrm>
            <a:off x="7518833" y="1999680"/>
            <a:ext cx="3976070" cy="2084188"/>
            <a:chOff x="7518833" y="1990153"/>
            <a:chExt cx="3976070" cy="2084188"/>
          </a:xfrm>
        </p:grpSpPr>
        <p:cxnSp>
          <p:nvCxnSpPr>
            <p:cNvPr id="49" name="Straight Connector 48"/>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rgbClr val="FFFFFF"/>
                      </a:gs>
                      <a:gs pos="100000">
                        <a:srgbClr val="FFFFFF"/>
                      </a:gs>
                    </a:gsLst>
                    <a:lin ang="5400000" scaled="0"/>
                  </a:gradFill>
                  <a:latin typeface="Segoe UI Light"/>
                </a:rPr>
                <a:t>Services Layer</a:t>
              </a:r>
            </a:p>
          </p:txBody>
        </p:sp>
        <p:sp>
          <p:nvSpPr>
            <p:cNvPr id="64" name="Rectangle 63"/>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343434"/>
                    </a:gs>
                    <a:gs pos="100000">
                      <a:srgbClr val="343434"/>
                    </a:gs>
                  </a:gsLst>
                  <a:lin ang="5400000" scaled="0"/>
                </a:gradFill>
                <a:latin typeface="Segoe UI Light"/>
              </a:endParaRPr>
            </a:p>
          </p:txBody>
        </p:sp>
        <p:sp>
          <p:nvSpPr>
            <p:cNvPr id="65" name="Rectangle 64"/>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68217A">
                      <a:lumMod val="50000"/>
                    </a:srgbClr>
                  </a:solidFill>
                  <a:latin typeface="Segoe UI Light"/>
                </a:rPr>
                <a:t>Provisioning</a:t>
              </a:r>
            </a:p>
          </p:txBody>
        </p:sp>
        <p:sp>
          <p:nvSpPr>
            <p:cNvPr id="66" name="Rectangle 65"/>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68217A">
                      <a:lumMod val="50000"/>
                    </a:srgbClr>
                  </a:solidFill>
                  <a:latin typeface="Segoe UI Light"/>
                </a:rPr>
                <a:t>Billing and Metering</a:t>
              </a:r>
            </a:p>
          </p:txBody>
        </p:sp>
        <p:sp>
          <p:nvSpPr>
            <p:cNvPr id="67" name="Rectangle 66"/>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68217A">
                      <a:lumMod val="50000"/>
                    </a:srgbClr>
                  </a:solidFill>
                  <a:latin typeface="Segoe UI Light"/>
                </a:rPr>
                <a:t>Connection Routing</a:t>
              </a:r>
            </a:p>
          </p:txBody>
        </p:sp>
        <p:cxnSp>
          <p:nvCxnSpPr>
            <p:cNvPr id="68" name="Straight Arrow Connector 67"/>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rgbClr val="FFFFFF"/>
                  </a:solidFill>
                  <a:latin typeface="Segoe UI Light"/>
                </a:rPr>
                <a:t>TDS+SSL</a:t>
              </a:r>
            </a:p>
          </p:txBody>
        </p:sp>
      </p:grpSp>
    </p:spTree>
    <p:extLst>
      <p:ext uri="{BB962C8B-B14F-4D97-AF65-F5344CB8AC3E}">
        <p14:creationId xmlns:p14="http://schemas.microsoft.com/office/powerpoint/2010/main" val="42563319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 calcmode="lin" valueType="num">
                                      <p:cBhvr additive="base">
                                        <p:cTn id="10" dur="500" fill="hold"/>
                                        <p:tgtEl>
                                          <p:spTgt spid="48"/>
                                        </p:tgtEl>
                                        <p:attrNameLst>
                                          <p:attrName>ppt_x</p:attrName>
                                        </p:attrNameLst>
                                      </p:cBhvr>
                                      <p:tavLst>
                                        <p:tav tm="0">
                                          <p:val>
                                            <p:strVal val="#ppt_x"/>
                                          </p:val>
                                        </p:tav>
                                        <p:tav tm="100000">
                                          <p:val>
                                            <p:strVal val="#ppt_x"/>
                                          </p:val>
                                        </p:tav>
                                      </p:tavLst>
                                    </p:anim>
                                    <p:anim calcmode="lin" valueType="num">
                                      <p:cBhvr additive="base">
                                        <p:cTn id="11" dur="500" fill="hold"/>
                                        <p:tgtEl>
                                          <p:spTgt spid="48"/>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t3kmDd8fUifjndBtdF.k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ehRvrgtOIEKEHlzmHzW2IQ"/>
</p:tagLst>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A9559191-3FEA-4E36-B68B-97A5EF36C482}" vid="{1D1EC833-A45C-4B86-AD76-2F0B8E06CC95}"/>
    </a:ext>
  </a:extLst>
</a:theme>
</file>

<file path=ppt/theme/theme2.xml><?xml version="1.0" encoding="utf-8"?>
<a:theme xmlns:a="http://schemas.openxmlformats.org/drawingml/2006/main" name="2_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B030EFEA-9AEA-457C-BAA8-93C4281792F5}">
  <ds:schemaRefs>
    <ds:schemaRef ds:uri="http://purl.org/dc/elements/1.1/"/>
    <ds:schemaRef ds:uri="http://schemas.microsoft.com/office/2006/metadata/properties"/>
    <ds:schemaRef ds:uri="http://schemas.microsoft.com/office/infopath/2007/PartnerControls"/>
    <ds:schemaRef ds:uri="http://purl.org/dc/terms/"/>
    <ds:schemaRef ds:uri="http://schemas.microsoft.com/office/2006/documentManagement/types"/>
    <ds:schemaRef ds:uri="http://schemas.openxmlformats.org/package/2006/metadata/core-properties"/>
    <ds:schemaRef ds:uri="fee586e5-3c92-48eb-9898-42915e590ada"/>
    <ds:schemaRef ds:uri="http://www.w3.org/XML/1998/namespace"/>
    <ds:schemaRef ds:uri="http://purl.org/dc/dcmitype/"/>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AzureEvent</Template>
  <TotalTime>91</TotalTime>
  <Words>3650</Words>
  <Application>Microsoft Office PowerPoint</Application>
  <PresentationFormat>Widescreen</PresentationFormat>
  <Paragraphs>575</Paragraphs>
  <Slides>36</Slides>
  <Notes>32</Notes>
  <HiddenSlides>0</HiddenSlides>
  <MMClips>0</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1</vt:i4>
      </vt:variant>
      <vt:variant>
        <vt:lpstr>Slide Titles</vt:lpstr>
      </vt:variant>
      <vt:variant>
        <vt:i4>36</vt:i4>
      </vt:variant>
    </vt:vector>
  </HeadingPairs>
  <TitlesOfParts>
    <vt:vector size="46" baseType="lpstr">
      <vt:lpstr>Arial</vt:lpstr>
      <vt:lpstr>Calibri</vt:lpstr>
      <vt:lpstr>Consolas</vt:lpstr>
      <vt:lpstr>Segoe UI</vt:lpstr>
      <vt:lpstr>Segoe UI Light</vt:lpstr>
      <vt:lpstr>Wingdings</vt:lpstr>
      <vt:lpstr>1_Azure Event</vt:lpstr>
      <vt:lpstr>2_Azure Medium</vt:lpstr>
      <vt:lpstr>2_Azure Event</vt:lpstr>
      <vt:lpstr>think-cell Slide</vt:lpstr>
      <vt:lpstr>Azure Data Storage</vt:lpstr>
      <vt:lpstr>Agenda</vt:lpstr>
      <vt:lpstr>Microsoft Azure Data Management — Overview </vt:lpstr>
      <vt:lpstr>Microsoft Azure Data Services</vt:lpstr>
      <vt:lpstr>PowerPoint Presentation</vt:lpstr>
      <vt:lpstr>Architecture</vt:lpstr>
      <vt:lpstr>A Server is not a machine</vt:lpstr>
      <vt:lpstr>PowerPoint Presentation</vt:lpstr>
      <vt:lpstr>PowerPoint Presentation</vt:lpstr>
      <vt:lpstr>PowerPoint Presentation</vt:lpstr>
      <vt:lpstr>PowerPoint Presentation</vt:lpstr>
      <vt:lpstr>PowerPoint Presentation</vt:lpstr>
      <vt:lpstr>Blobs</vt:lpstr>
      <vt:lpstr>Microsoft Azure Storage Blob</vt:lpstr>
      <vt:lpstr>Two Types of Blobs Under the Hood</vt:lpstr>
      <vt:lpstr>Block Blob</vt:lpstr>
      <vt:lpstr>Page Blob</vt:lpstr>
      <vt:lpstr>Blob Storage Concepts</vt:lpstr>
      <vt:lpstr>Demo: Create a Storage Account</vt:lpstr>
      <vt:lpstr>Blob Details – Containers</vt:lpstr>
      <vt:lpstr>Blob Details – Containers</vt:lpstr>
      <vt:lpstr>Blob Details – Throughput</vt:lpstr>
      <vt:lpstr>Blob Details – Main Web Service Operations</vt:lpstr>
      <vt:lpstr>Demo: Interacting with Blobs</vt:lpstr>
      <vt:lpstr>Blob Details – Blob always accessed by name</vt:lpstr>
      <vt:lpstr>Page Blob – Random Read/Write</vt:lpstr>
      <vt:lpstr>Page Blob – Random Read/Write</vt:lpstr>
      <vt:lpstr>Tables</vt:lpstr>
      <vt:lpstr>Microsoft Azure Storage Table</vt:lpstr>
      <vt:lpstr>Table Storage Concepts </vt:lpstr>
      <vt:lpstr>Table Storage Details</vt:lpstr>
      <vt:lpstr>Table Storage Details</vt:lpstr>
      <vt:lpstr>Table Storage Details</vt:lpstr>
      <vt:lpstr>Demo: Enter Entities into a table</vt:lpstr>
      <vt:lpstr>Table Storage Details </vt:lpstr>
      <vt:lpstr>Q&amp;A</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Vishesh Oberoi [DATACOM]</cp:lastModifiedBy>
  <cp:revision>26</cp:revision>
  <cp:lastPrinted>2014-03-26T17:46:13Z</cp:lastPrinted>
  <dcterms:created xsi:type="dcterms:W3CDTF">2015-04-27T13:37:32Z</dcterms:created>
  <dcterms:modified xsi:type="dcterms:W3CDTF">2015-05-22T12:16:50Z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